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8FEBF2CA-91A1-4160-8B87-770EC997F1E4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20" autoAdjust="0"/>
  </p:normalViewPr>
  <p:slideViewPr>
    <p:cSldViewPr>
      <p:cViewPr varScale="1">
        <p:scale>
          <a:sx n="142" d="100"/>
          <a:sy n="142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719B3-3D5E-469B-A5D0-B68671E616E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3DE45-EDA5-464B-AA28-919D39B358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2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3DE45-EDA5-464B-AA28-919D39B3583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5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AE9E65-7F98-4307-A17F-F4853B0C28CF}" type="datetimeFigureOut">
              <a:rPr lang="zh-CN" altLang="en-US" smtClean="0"/>
              <a:t>2019-10-28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676102-7E5F-4B3A-BA2C-148EAF4B65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hyperlink" Target="http://jingyan.baidu.com/album/046a7b3ef9225ff9c27fa929.html?picindex=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jingyan.baidu.com/album/046a7b3ef9225ff9c27fa929.html?picindex=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8127" y="186160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思源黑体 CN Medium" pitchFamily="34" charset="-122"/>
                <a:ea typeface="思源黑体 CN Medium" pitchFamily="34" charset="-122"/>
              </a:rPr>
              <a:t>惠州电信微信订餐系统说明</a:t>
            </a:r>
          </a:p>
        </p:txBody>
      </p:sp>
      <p:pic>
        <p:nvPicPr>
          <p:cNvPr id="1029" name="Picture 5" descr="D:\UI界面合集\何秀明UI集合\官网\成功案例图标\企业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18425"/>
            <a:ext cx="736377" cy="67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U\Desktop\捕获-removebg-preview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9" y="0"/>
            <a:ext cx="953591" cy="6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2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2406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2.2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订餐、退餐界面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21" name="图片 20" descr="C:\Users\HU\Desktop\1\3.PN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576" y="624569"/>
            <a:ext cx="2147417" cy="38913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3555232" y="833211"/>
            <a:ext cx="5481264" cy="4117301"/>
            <a:chOff x="3778250" y="2016125"/>
            <a:chExt cx="4988578" cy="4152900"/>
          </a:xfrm>
        </p:grpSpPr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3786189" y="3884613"/>
              <a:ext cx="4980639" cy="37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0" dirty="0">
                  <a:latin typeface="Arial" charset="0"/>
                  <a:ea typeface="宋体" pitchFamily="2" charset="-122"/>
                </a:rPr>
                <a:t>4</a:t>
              </a:r>
              <a:r>
                <a:rPr lang="zh-CN" altLang="en-US" sz="1800" b="0" dirty="0">
                  <a:latin typeface="Arial" charset="0"/>
                  <a:ea typeface="宋体" pitchFamily="2" charset="-122"/>
                </a:rPr>
                <a:t>、                                                        可批量操作</a:t>
              </a:r>
              <a:endParaRPr lang="zh-CN" altLang="zh-CN" sz="1800" b="0" dirty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3778250" y="2016125"/>
              <a:ext cx="46513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0" dirty="0">
                  <a:latin typeface="Arial" charset="0"/>
                  <a:ea typeface="宋体" pitchFamily="2" charset="-122"/>
                </a:rPr>
                <a:t>1</a:t>
              </a:r>
              <a:r>
                <a:rPr lang="zh-CN" altLang="en-US" sz="1800" b="0" dirty="0">
                  <a:latin typeface="Arial" charset="0"/>
                  <a:ea typeface="宋体" pitchFamily="2" charset="-122"/>
                </a:rPr>
                <a:t>、      不可操作、        可订餐 </a:t>
              </a:r>
              <a:endParaRPr lang="zh-CN" altLang="zh-CN" sz="1800" b="0" dirty="0"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26" name="图片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425" y="2044700"/>
              <a:ext cx="5397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图片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2636838"/>
              <a:ext cx="38100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4"/>
            <p:cNvSpPr>
              <a:spLocks noChangeArrowheads="1"/>
            </p:cNvSpPr>
            <p:nvPr/>
          </p:nvSpPr>
          <p:spPr bwMode="auto">
            <a:xfrm>
              <a:off x="3786188" y="2636838"/>
              <a:ext cx="46529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0" dirty="0">
                  <a:latin typeface="Arial" charset="0"/>
                  <a:ea typeface="宋体" pitchFamily="2" charset="-122"/>
                </a:rPr>
                <a:t>2</a:t>
              </a:r>
              <a:r>
                <a:rPr lang="zh-CN" altLang="en-US" sz="1800" b="0" dirty="0">
                  <a:latin typeface="Arial" charset="0"/>
                  <a:ea typeface="宋体" pitchFamily="2" charset="-122"/>
                </a:rPr>
                <a:t>、      首次加载表示预定，或已经选择</a:t>
              </a:r>
              <a:endParaRPr lang="zh-CN" altLang="zh-CN" sz="1800" b="0" dirty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786188" y="3257550"/>
              <a:ext cx="46529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0" dirty="0">
                  <a:latin typeface="Arial" charset="0"/>
                  <a:ea typeface="宋体" pitchFamily="2" charset="-122"/>
                </a:rPr>
                <a:t>3</a:t>
              </a:r>
              <a:r>
                <a:rPr lang="zh-CN" altLang="en-US" sz="1800" b="0" dirty="0">
                  <a:latin typeface="Arial" charset="0"/>
                  <a:ea typeface="宋体" pitchFamily="2" charset="-122"/>
                </a:rPr>
                <a:t>、              选择后或取消后需“保存”</a:t>
              </a:r>
              <a:endParaRPr lang="zh-CN" altLang="zh-CN" sz="1800" b="0" dirty="0">
                <a:latin typeface="Arial" charset="0"/>
                <a:ea typeface="宋体" pitchFamily="2" charset="-122"/>
              </a:endParaRPr>
            </a:p>
          </p:txBody>
        </p:sp>
        <p:pic>
          <p:nvPicPr>
            <p:cNvPr id="31" name="图片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0200" y="3330473"/>
              <a:ext cx="876300" cy="27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图片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0200" y="4050882"/>
              <a:ext cx="2210651" cy="22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图片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1150" y="4510178"/>
              <a:ext cx="895350" cy="36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图片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22398" y="5129213"/>
              <a:ext cx="902427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3786188" y="4525963"/>
              <a:ext cx="46529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0" dirty="0">
                  <a:latin typeface="Arial" charset="0"/>
                  <a:ea typeface="宋体" pitchFamily="2" charset="-122"/>
                </a:rPr>
                <a:t>5</a:t>
              </a:r>
              <a:r>
                <a:rPr lang="zh-CN" altLang="en-US" sz="1800" b="0" dirty="0">
                  <a:latin typeface="Arial" charset="0"/>
                  <a:ea typeface="宋体" pitchFamily="2" charset="-122"/>
                </a:rPr>
                <a:t>、                   可切换到其他餐厅订餐消费</a:t>
              </a:r>
              <a:endParaRPr lang="zh-CN" altLang="zh-CN" sz="1800" b="0" dirty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>
              <a:off x="3786188" y="5162550"/>
              <a:ext cx="46529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0" dirty="0">
                  <a:latin typeface="Arial" charset="0"/>
                  <a:ea typeface="宋体" pitchFamily="2" charset="-122"/>
                </a:rPr>
                <a:t>6</a:t>
              </a:r>
              <a:r>
                <a:rPr lang="zh-CN" altLang="en-US" sz="1800" b="0" dirty="0">
                  <a:latin typeface="Arial" charset="0"/>
                  <a:ea typeface="宋体" pitchFamily="2" charset="-122"/>
                </a:rPr>
                <a:t>、                     主界面、退出账号</a:t>
              </a:r>
              <a:endParaRPr lang="zh-CN" altLang="zh-CN" sz="1800" b="0" dirty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3786188" y="5799138"/>
              <a:ext cx="46529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b="0" dirty="0">
                  <a:latin typeface="Arial" charset="0"/>
                  <a:ea typeface="宋体" pitchFamily="2" charset="-122"/>
                </a:rPr>
                <a:t>7</a:t>
              </a:r>
              <a:r>
                <a:rPr lang="zh-CN" altLang="en-US" sz="1800" b="0" dirty="0">
                  <a:latin typeface="Arial" charset="0"/>
                  <a:ea typeface="宋体" pitchFamily="2" charset="-122"/>
                </a:rPr>
                <a:t>、</a:t>
              </a:r>
              <a:r>
                <a:rPr lang="zh-CN" altLang="zh-CN" sz="1800" b="0" dirty="0">
                  <a:latin typeface="Arial" charset="0"/>
                  <a:ea typeface="宋体" pitchFamily="2" charset="-122"/>
                </a:rPr>
                <a:t>余额不足不能订餐</a:t>
              </a:r>
            </a:p>
          </p:txBody>
        </p:sp>
      </p:grpSp>
      <p:pic>
        <p:nvPicPr>
          <p:cNvPr id="39" name="图片 38" descr="C:\Users\HU\Desktop\1\3.PNG3"/>
          <p:cNvPicPr>
            <a:picLocks noChangeAspect="1" noChangeArrowheads="1"/>
          </p:cNvPicPr>
          <p:nvPr/>
        </p:nvPicPr>
        <p:blipFill rotWithShape="1">
          <a:blip r:embed="rId2"/>
          <a:srcRect l="80912" t="19114" r="7277" b="76561"/>
          <a:stretch/>
        </p:blipFill>
        <p:spPr>
          <a:xfrm>
            <a:off x="3851920" y="909268"/>
            <a:ext cx="496553" cy="27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225" y="2811274"/>
            <a:ext cx="1217845" cy="26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矩形 40"/>
          <p:cNvSpPr/>
          <p:nvPr/>
        </p:nvSpPr>
        <p:spPr>
          <a:xfrm>
            <a:off x="1395950" y="451108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订餐中心</a:t>
            </a:r>
          </a:p>
        </p:txBody>
      </p:sp>
    </p:spTree>
    <p:extLst>
      <p:ext uri="{BB962C8B-B14F-4D97-AF65-F5344CB8AC3E}">
        <p14:creationId xmlns:p14="http://schemas.microsoft.com/office/powerpoint/2010/main" val="230580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291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2.3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预订记录、消费记录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02" y="1289029"/>
            <a:ext cx="1916352" cy="329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89152"/>
            <a:ext cx="1789192" cy="301079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矩形 24"/>
          <p:cNvSpPr/>
          <p:nvPr/>
        </p:nvSpPr>
        <p:spPr>
          <a:xfrm>
            <a:off x="2036093" y="4687025"/>
            <a:ext cx="97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订餐中心</a:t>
            </a:r>
          </a:p>
        </p:txBody>
      </p:sp>
      <p:sp>
        <p:nvSpPr>
          <p:cNvPr id="30" name="矩形 29"/>
          <p:cNvSpPr/>
          <p:nvPr/>
        </p:nvSpPr>
        <p:spPr>
          <a:xfrm>
            <a:off x="5292080" y="4549531"/>
            <a:ext cx="97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消费记录</a:t>
            </a:r>
          </a:p>
        </p:txBody>
      </p:sp>
      <p:sp>
        <p:nvSpPr>
          <p:cNvPr id="41" name="矩形 40"/>
          <p:cNvSpPr/>
          <p:nvPr/>
        </p:nvSpPr>
        <p:spPr>
          <a:xfrm>
            <a:off x="755576" y="69954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在订餐中心也可以查看之前订餐记录；在消费记录可以查询某天的消费记录</a:t>
            </a:r>
          </a:p>
        </p:txBody>
      </p:sp>
    </p:spTree>
    <p:extLst>
      <p:ext uri="{BB962C8B-B14F-4D97-AF65-F5344CB8AC3E}">
        <p14:creationId xmlns:p14="http://schemas.microsoft.com/office/powerpoint/2010/main" val="1214590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2.4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二维码领餐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1112"/>
            <a:ext cx="2128165" cy="382446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矩形 24"/>
          <p:cNvSpPr/>
          <p:nvPr/>
        </p:nvSpPr>
        <p:spPr>
          <a:xfrm>
            <a:off x="1547664" y="4702337"/>
            <a:ext cx="738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二维码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19872" y="717952"/>
            <a:ext cx="511075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1600" b="0" dirty="0">
                <a:latin typeface="Arial" charset="0"/>
                <a:ea typeface="宋体" pitchFamily="2" charset="-122"/>
              </a:rPr>
              <a:t>1</a:t>
            </a:r>
            <a:r>
              <a:rPr lang="zh-CN" altLang="en-US" sz="1600" b="0" dirty="0">
                <a:latin typeface="Arial" charset="0"/>
                <a:ea typeface="宋体" pitchFamily="2" charset="-122"/>
              </a:rPr>
              <a:t>、</a:t>
            </a:r>
            <a:r>
              <a:rPr lang="zh-CN" altLang="zh-CN" sz="1600" b="0" dirty="0">
                <a:latin typeface="Arial" charset="0"/>
                <a:ea typeface="宋体" pitchFamily="2" charset="-122"/>
              </a:rPr>
              <a:t>点击“二维码”便会进入二维码界面</a:t>
            </a:r>
            <a:r>
              <a:rPr lang="zh-CN" altLang="en-US" sz="1600" b="0" dirty="0">
                <a:latin typeface="Arial" charset="0"/>
                <a:ea typeface="宋体" pitchFamily="2" charset="-122"/>
              </a:rPr>
              <a:t>。</a:t>
            </a:r>
            <a:endParaRPr lang="en-US" altLang="zh-CN" sz="1600" b="0" dirty="0">
              <a:latin typeface="Arial" charset="0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en-US" altLang="zh-CN" sz="1600" b="0" dirty="0">
              <a:latin typeface="Arial" charset="0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1600" b="0" dirty="0">
                <a:latin typeface="Arial" charset="0"/>
                <a:ea typeface="宋体" pitchFamily="2" charset="-122"/>
              </a:rPr>
              <a:t>2</a:t>
            </a:r>
            <a:r>
              <a:rPr lang="zh-CN" altLang="en-US" sz="1600" b="0" dirty="0">
                <a:latin typeface="Arial" charset="0"/>
                <a:ea typeface="宋体" pitchFamily="2" charset="-122"/>
              </a:rPr>
              <a:t>、</a:t>
            </a:r>
            <a:r>
              <a:rPr lang="zh-CN" altLang="zh-CN" sz="1600" b="0" dirty="0">
                <a:latin typeface="Arial" charset="0"/>
                <a:ea typeface="宋体" pitchFamily="2" charset="-122"/>
              </a:rPr>
              <a:t>通过具有唯一性的二维码可以在领餐机二维码扫描</a:t>
            </a:r>
            <a:r>
              <a:rPr lang="zh-CN" altLang="en-US" sz="1600" b="0" dirty="0">
                <a:latin typeface="Arial" charset="0"/>
                <a:ea typeface="宋体" pitchFamily="2" charset="-122"/>
              </a:rPr>
              <a:t>枪</a:t>
            </a:r>
            <a:r>
              <a:rPr lang="zh-CN" altLang="zh-CN" sz="1600" b="0" dirty="0">
                <a:latin typeface="Arial" charset="0"/>
                <a:ea typeface="宋体" pitchFamily="2" charset="-122"/>
              </a:rPr>
              <a:t>上扫描识别身份，进行领餐验证操作</a:t>
            </a:r>
            <a:r>
              <a:rPr lang="zh-CN" altLang="en-US" sz="1600" b="0" dirty="0">
                <a:latin typeface="Arial" charset="0"/>
                <a:ea typeface="宋体" pitchFamily="2" charset="-122"/>
              </a:rPr>
              <a:t>。</a:t>
            </a:r>
            <a:endParaRPr lang="en-US" altLang="zh-CN" sz="1600" b="0" dirty="0">
              <a:latin typeface="Arial" charset="0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en-US" altLang="zh-CN" sz="1600" b="0" dirty="0">
              <a:latin typeface="Arial" charset="0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1600" b="0" dirty="0">
                <a:latin typeface="Arial" charset="0"/>
                <a:ea typeface="宋体" pitchFamily="2" charset="-122"/>
              </a:rPr>
              <a:t>3</a:t>
            </a:r>
            <a:r>
              <a:rPr lang="zh-CN" altLang="en-US" sz="1600" b="0" dirty="0">
                <a:latin typeface="Arial" charset="0"/>
                <a:ea typeface="宋体" pitchFamily="2" charset="-122"/>
              </a:rPr>
              <a:t>、二维码</a:t>
            </a:r>
            <a:r>
              <a:rPr lang="en-US" altLang="zh-CN" sz="1600" b="0" dirty="0">
                <a:latin typeface="Arial" charset="0"/>
                <a:ea typeface="宋体" pitchFamily="2" charset="-122"/>
              </a:rPr>
              <a:t>600</a:t>
            </a:r>
            <a:r>
              <a:rPr lang="zh-CN" altLang="en-US" sz="1600" b="0" dirty="0">
                <a:latin typeface="Arial" charset="0"/>
                <a:ea typeface="宋体" pitchFamily="2" charset="-122"/>
              </a:rPr>
              <a:t>秒内有效，过期自动更新。</a:t>
            </a:r>
            <a:endParaRPr lang="zh-CN" altLang="zh-CN" sz="1600" b="0" dirty="0">
              <a:latin typeface="Arial" charset="0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en-US" altLang="zh-CN" sz="1600" b="0" dirty="0">
              <a:latin typeface="Arial" charset="0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1600" b="0" dirty="0">
                <a:latin typeface="Arial" charset="0"/>
                <a:ea typeface="宋体" pitchFamily="2" charset="-122"/>
              </a:rPr>
              <a:t>4</a:t>
            </a:r>
            <a:r>
              <a:rPr lang="zh-CN" altLang="en-US" sz="1600" b="0" dirty="0">
                <a:latin typeface="Arial" charset="0"/>
                <a:ea typeface="宋体" pitchFamily="2" charset="-122"/>
              </a:rPr>
              <a:t>、普通消费机可输入验证码，任意卡触发领餐。</a:t>
            </a:r>
            <a:endParaRPr lang="zh-CN" altLang="zh-CN" sz="1600" b="0" dirty="0">
              <a:latin typeface="Arial" charset="0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en-US" altLang="zh-CN" sz="1600" b="0" dirty="0">
              <a:latin typeface="Arial" charset="0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zh-CN" sz="1600" b="0" dirty="0">
                <a:latin typeface="Arial" charset="0"/>
                <a:ea typeface="宋体" pitchFamily="2" charset="-122"/>
              </a:rPr>
              <a:t>5</a:t>
            </a:r>
            <a:r>
              <a:rPr lang="zh-CN" altLang="en-US" sz="1600" b="0" dirty="0">
                <a:latin typeface="Arial" charset="0"/>
                <a:ea typeface="宋体" pitchFamily="2" charset="-122"/>
              </a:rPr>
              <a:t>、充值请在充值员现金充值处扫描充值。</a:t>
            </a:r>
            <a:endParaRPr lang="zh-CN" altLang="zh-CN" sz="1600" b="0" dirty="0">
              <a:latin typeface="Arial" charset="0"/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</a:pPr>
            <a:endParaRPr lang="zh-CN" altLang="zh-CN" sz="1600" b="0" dirty="0"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655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291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2.5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商品预订及预订记录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02" y="1435689"/>
            <a:ext cx="1916352" cy="300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03375"/>
            <a:ext cx="1789192" cy="30336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2179353" y="4543174"/>
            <a:ext cx="97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商品预订</a:t>
            </a:r>
          </a:p>
        </p:txBody>
      </p:sp>
      <p:sp>
        <p:nvSpPr>
          <p:cNvPr id="9" name="矩形 8"/>
          <p:cNvSpPr/>
          <p:nvPr/>
        </p:nvSpPr>
        <p:spPr>
          <a:xfrm>
            <a:off x="5292080" y="4549531"/>
            <a:ext cx="97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预订记录</a:t>
            </a:r>
          </a:p>
        </p:txBody>
      </p:sp>
      <p:sp>
        <p:nvSpPr>
          <p:cNvPr id="11" name="矩形 10"/>
          <p:cNvSpPr/>
          <p:nvPr/>
        </p:nvSpPr>
        <p:spPr>
          <a:xfrm>
            <a:off x="755576" y="69954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在商品预订处可以在一定时间范围内随意预订餐；在预订记录里可以查询某天的预订记录</a:t>
            </a:r>
          </a:p>
        </p:txBody>
      </p:sp>
    </p:spTree>
    <p:extLst>
      <p:ext uri="{BB962C8B-B14F-4D97-AF65-F5344CB8AC3E}">
        <p14:creationId xmlns:p14="http://schemas.microsoft.com/office/powerpoint/2010/main" val="314771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291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2.6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饭堂统计及菜品投票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72" y="1530539"/>
            <a:ext cx="2121067" cy="320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1901"/>
            <a:ext cx="1944216" cy="31300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755576" y="69954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点击饭堂统计便可查看每个餐次的份数及金额情况；在菜品投票处可以对某菜品进行投票。</a:t>
            </a:r>
          </a:p>
        </p:txBody>
      </p:sp>
      <p:sp>
        <p:nvSpPr>
          <p:cNvPr id="8" name="矩形 7"/>
          <p:cNvSpPr/>
          <p:nvPr/>
        </p:nvSpPr>
        <p:spPr>
          <a:xfrm>
            <a:off x="2338781" y="4088308"/>
            <a:ext cx="899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饭堂统计</a:t>
            </a:r>
          </a:p>
        </p:txBody>
      </p:sp>
      <p:sp>
        <p:nvSpPr>
          <p:cNvPr id="9" name="矩形 8"/>
          <p:cNvSpPr/>
          <p:nvPr/>
        </p:nvSpPr>
        <p:spPr>
          <a:xfrm>
            <a:off x="5508104" y="4088308"/>
            <a:ext cx="899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菜品投票</a:t>
            </a:r>
          </a:p>
        </p:txBody>
      </p:sp>
    </p:spTree>
    <p:extLst>
      <p:ext uri="{BB962C8B-B14F-4D97-AF65-F5344CB8AC3E}">
        <p14:creationId xmlns:p14="http://schemas.microsoft.com/office/powerpoint/2010/main" val="313996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2.7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服务评价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12" y="1635647"/>
            <a:ext cx="1651944" cy="24779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755576" y="69954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1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、在服务评价页面处点加号（</a:t>
            </a: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+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），进行对之前餐次进行点评</a:t>
            </a:r>
            <a:endParaRPr lang="en-US" altLang="zh-CN" sz="1600" dirty="0">
              <a:latin typeface="思源黑体 CN Medium" pitchFamily="34" charset="-122"/>
              <a:ea typeface="思源黑体 CN Medium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2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、选择餐次对吃过的菜进行评价并打分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latin typeface="思源黑体 CN Medium" pitchFamily="34" charset="-122"/>
              <a:ea typeface="思源黑体 CN Medium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699792" y="2784053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" y="1586660"/>
            <a:ext cx="1606643" cy="300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91992"/>
            <a:ext cx="1789192" cy="2423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直接箭头连接符 13"/>
          <p:cNvCxnSpPr/>
          <p:nvPr/>
        </p:nvCxnSpPr>
        <p:spPr>
          <a:xfrm>
            <a:off x="5390518" y="2882124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9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2.8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意见反馈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69954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在意见反馈页面处点加号（</a:t>
            </a: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+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），进行对饭堂意见反馈。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35647"/>
            <a:ext cx="1728192" cy="2376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直接箭头连接符 11"/>
          <p:cNvCxnSpPr/>
          <p:nvPr/>
        </p:nvCxnSpPr>
        <p:spPr>
          <a:xfrm>
            <a:off x="2699792" y="2784053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" y="1586660"/>
            <a:ext cx="1606643" cy="300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35646"/>
            <a:ext cx="1789192" cy="2871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直接箭头连接符 14"/>
          <p:cNvCxnSpPr/>
          <p:nvPr/>
        </p:nvCxnSpPr>
        <p:spPr>
          <a:xfrm>
            <a:off x="5390518" y="2882124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2.9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资金流水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69954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职工在可以查询任意时间段的的资金流出和补贴流水。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98" y="1669043"/>
            <a:ext cx="1625890" cy="27363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直接箭头连接符 11"/>
          <p:cNvCxnSpPr/>
          <p:nvPr/>
        </p:nvCxnSpPr>
        <p:spPr>
          <a:xfrm>
            <a:off x="2699792" y="2784053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" y="1691068"/>
            <a:ext cx="1606643" cy="279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57" y="1635646"/>
            <a:ext cx="1688630" cy="2871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直接箭头连接符 14"/>
          <p:cNvCxnSpPr/>
          <p:nvPr/>
        </p:nvCxnSpPr>
        <p:spPr>
          <a:xfrm>
            <a:off x="5390518" y="2882124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83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2.10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通知公告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699542"/>
            <a:ext cx="7560840" cy="79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点击通知公告便可查看最新公告；职工登陆微信公众号后，可根据单位调整是否登陆进订餐系统，必须预览“通知公告”，保证做到广而告之，信息传达的有效性。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79" y="1779662"/>
            <a:ext cx="1857061" cy="2808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直接箭头连接符 11"/>
          <p:cNvCxnSpPr/>
          <p:nvPr/>
        </p:nvCxnSpPr>
        <p:spPr>
          <a:xfrm>
            <a:off x="3851921" y="2784053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11" y="1691068"/>
            <a:ext cx="1606643" cy="2792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092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2.11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供应菜谱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699542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在美味箱页面处，员工点击“供应菜谱”便会进入菜谱信息页面。</a:t>
            </a: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14" y="1563638"/>
            <a:ext cx="1772314" cy="3224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直接箭头连接符 15"/>
          <p:cNvCxnSpPr/>
          <p:nvPr/>
        </p:nvCxnSpPr>
        <p:spPr>
          <a:xfrm>
            <a:off x="3851921" y="2784053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38" y="1554847"/>
            <a:ext cx="1745086" cy="303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0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1" y="939161"/>
            <a:ext cx="1986851" cy="2519043"/>
          </a:xfrm>
          <a:prstGeom prst="rect">
            <a:avLst/>
          </a:prstGeom>
        </p:spPr>
      </p:pic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3059832" y="1013470"/>
            <a:ext cx="4724400" cy="685800"/>
            <a:chOff x="1296" y="1824"/>
            <a:chExt cx="2976" cy="432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873167C1-D469-4061-8892-C96D5053C7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关注公众号</a:t>
              </a:r>
              <a:endParaRPr lang="en-US" altLang="zh-CN" sz="1800" dirty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b="0" dirty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3059832" y="1851670"/>
            <a:ext cx="4724400" cy="685800"/>
            <a:chOff x="1296" y="1824"/>
            <a:chExt cx="2976" cy="432"/>
          </a:xfrm>
        </p:grpSpPr>
        <p:sp>
          <p:nvSpPr>
            <p:cNvPr id="22" name="AutoShape 9">
              <a:extLst>
                <a:ext uri="{FF2B5EF4-FFF2-40B4-BE49-F238E27FC236}">
                  <a16:creationId xmlns:a16="http://schemas.microsoft.com/office/drawing/2014/main" id="{FFDCCC6A-0C73-47B5-8B8F-1DEEA6E1D3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3" name="AutoShape 1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功能操作</a:t>
              </a:r>
              <a:endParaRPr lang="en-US" altLang="zh-CN" sz="1800" dirty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b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3059832" y="2689870"/>
            <a:ext cx="4724400" cy="685800"/>
            <a:chOff x="1296" y="1824"/>
            <a:chExt cx="2976" cy="432"/>
          </a:xfrm>
        </p:grpSpPr>
        <p:sp>
          <p:nvSpPr>
            <p:cNvPr id="27" name="AutoShape 14">
              <a:extLst>
                <a:ext uri="{FF2B5EF4-FFF2-40B4-BE49-F238E27FC236}">
                  <a16:creationId xmlns:a16="http://schemas.microsoft.com/office/drawing/2014/main" id="{8CE81E78-7DED-4C78-AAB7-82500403F8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8" name="AutoShape 1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特色功能说明</a:t>
              </a:r>
              <a:endParaRPr lang="en-US" altLang="zh-CN" sz="1800" dirty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b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3059832" y="3604270"/>
            <a:ext cx="4724400" cy="685800"/>
            <a:chOff x="1296" y="1824"/>
            <a:chExt cx="2976" cy="432"/>
          </a:xfrm>
        </p:grpSpPr>
        <p:sp>
          <p:nvSpPr>
            <p:cNvPr id="32" name="AutoShape 19">
              <a:extLst>
                <a:ext uri="{FF2B5EF4-FFF2-40B4-BE49-F238E27FC236}">
                  <a16:creationId xmlns:a16="http://schemas.microsoft.com/office/drawing/2014/main" id="{9960DE09-1F6D-4D6D-80DD-520E88F888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33" name="AutoShape 2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800" b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dirty="0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疑难解答</a:t>
              </a:r>
              <a:endParaRPr lang="en-US" altLang="zh-CN" sz="1800" dirty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b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52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2.12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充值记录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699542"/>
            <a:ext cx="756084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1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、点击“充值记录”便会进入充值记录界面。</a:t>
            </a:r>
          </a:p>
          <a:p>
            <a:pPr>
              <a:lnSpc>
                <a:spcPts val="2300"/>
              </a:lnSpc>
            </a:pP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2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、职工可以查询任意时间段的充值记录、补助记录等。并对查询的记录做充值次数和总金额的统计。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7654"/>
            <a:ext cx="1800200" cy="28083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直接箭头连接符 7"/>
          <p:cNvCxnSpPr/>
          <p:nvPr/>
        </p:nvCxnSpPr>
        <p:spPr>
          <a:xfrm>
            <a:off x="2699792" y="2784053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2" y="1691068"/>
            <a:ext cx="1606643" cy="279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57" y="1707654"/>
            <a:ext cx="1677912" cy="26642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直接箭头连接符 12"/>
          <p:cNvCxnSpPr/>
          <p:nvPr/>
        </p:nvCxnSpPr>
        <p:spPr>
          <a:xfrm>
            <a:off x="5390518" y="2882124"/>
            <a:ext cx="7560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5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2.13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个人信息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699542"/>
            <a:ext cx="7560840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1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、第一次登录订餐系统后台会绑定账号与微信号，还会记住登录密码</a:t>
            </a:r>
          </a:p>
          <a:p>
            <a:pPr>
              <a:lnSpc>
                <a:spcPts val="2500"/>
              </a:lnSpc>
            </a:pP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2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、在个人中心处点击个人信息可查看个人基本资料</a:t>
            </a:r>
            <a:endParaRPr lang="en-US" altLang="zh-CN" sz="1600" dirty="0">
              <a:latin typeface="思源黑体 CN Medium" pitchFamily="34" charset="-122"/>
              <a:ea typeface="思源黑体 CN Medium" pitchFamily="34" charset="-122"/>
            </a:endParaRPr>
          </a:p>
          <a:p>
            <a:pPr>
              <a:lnSpc>
                <a:spcPts val="2500"/>
              </a:lnSpc>
            </a:pP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3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、点击解绑微信按钮，才可以切换账号，否则是不能换号登录</a:t>
            </a:r>
          </a:p>
          <a:p>
            <a:pPr>
              <a:lnSpc>
                <a:spcPts val="2300"/>
              </a:lnSpc>
            </a:pPr>
            <a:endParaRPr lang="zh-CN" altLang="en-US" sz="1600" dirty="0">
              <a:latin typeface="思源黑体 CN Medium" pitchFamily="34" charset="-122"/>
              <a:ea typeface="思源黑体 CN Medium" pitchFamily="34" charset="-122"/>
            </a:endParaRPr>
          </a:p>
          <a:p>
            <a:pPr>
              <a:lnSpc>
                <a:spcPts val="2300"/>
              </a:lnSpc>
            </a:pPr>
            <a:endParaRPr lang="zh-CN" altLang="en-US" sz="1600" dirty="0"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46" y="1826607"/>
            <a:ext cx="2051083" cy="333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4" y="1856391"/>
            <a:ext cx="1759120" cy="294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28" y="1856392"/>
            <a:ext cx="1862716" cy="3149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376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078" y="123478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2.13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个人信息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699542"/>
            <a:ext cx="7560840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1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、密码设置可修改密码，建议第一次登录后必须修改密码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2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、密码保护可设置回答问题</a:t>
            </a:r>
          </a:p>
          <a:p>
            <a:pPr>
              <a:lnSpc>
                <a:spcPts val="2300"/>
              </a:lnSpc>
            </a:pPr>
            <a:endParaRPr lang="zh-CN" altLang="en-US" sz="1600" dirty="0">
              <a:latin typeface="思源黑体 CN Medium" pitchFamily="34" charset="-122"/>
              <a:ea typeface="思源黑体 CN Medium" pitchFamily="34" charset="-122"/>
            </a:endParaRPr>
          </a:p>
          <a:p>
            <a:pPr>
              <a:lnSpc>
                <a:spcPts val="2300"/>
              </a:lnSpc>
            </a:pPr>
            <a:endParaRPr lang="zh-CN" altLang="en-US" sz="1600" dirty="0"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46" y="1856391"/>
            <a:ext cx="2051083" cy="323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14" y="1856391"/>
            <a:ext cx="1759120" cy="294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23" y="1856391"/>
            <a:ext cx="1862716" cy="2803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735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99792" y="1770729"/>
            <a:ext cx="3311401" cy="854943"/>
            <a:chOff x="2051720" y="1635646"/>
            <a:chExt cx="3311401" cy="854943"/>
          </a:xfrm>
        </p:grpSpPr>
        <p:grpSp>
          <p:nvGrpSpPr>
            <p:cNvPr id="5" name="组合 4"/>
            <p:cNvGrpSpPr/>
            <p:nvPr/>
          </p:nvGrpSpPr>
          <p:grpSpPr>
            <a:xfrm>
              <a:off x="2051720" y="1635646"/>
              <a:ext cx="854943" cy="854943"/>
              <a:chOff x="3059831" y="1013469"/>
              <a:chExt cx="854943" cy="854943"/>
            </a:xfrm>
          </p:grpSpPr>
          <p:sp>
            <p:nvSpPr>
              <p:cNvPr id="7" name="AutoShape 5"/>
              <p:cNvSpPr>
                <a:spLocks noChangeArrowheads="1"/>
              </p:cNvSpPr>
              <p:nvPr/>
            </p:nvSpPr>
            <p:spPr bwMode="gray">
              <a:xfrm>
                <a:off x="3059831" y="1013469"/>
                <a:ext cx="854943" cy="854943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gray">
              <a:xfrm>
                <a:off x="3266640" y="1148553"/>
                <a:ext cx="44132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b="0" dirty="0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3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3024019" y="1801507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800" dirty="0">
                  <a:solidFill>
                    <a:srgbClr val="000000"/>
                  </a:solidFill>
                  <a:latin typeface="思源黑体 CN Medium" pitchFamily="34" charset="-122"/>
                  <a:ea typeface="思源黑体 CN Medium" pitchFamily="34" charset="-122"/>
                </a:rPr>
                <a:t>特色功能说明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568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8078" y="123478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3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特色功能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682248" y="1579479"/>
            <a:ext cx="5832564" cy="1858976"/>
            <a:chOff x="1078731" y="1043052"/>
            <a:chExt cx="7244080" cy="2308860"/>
          </a:xfrm>
        </p:grpSpPr>
        <p:grpSp>
          <p:nvGrpSpPr>
            <p:cNvPr id="29" name="组合 28"/>
            <p:cNvGrpSpPr/>
            <p:nvPr/>
          </p:nvGrpSpPr>
          <p:grpSpPr>
            <a:xfrm>
              <a:off x="5076056" y="2499742"/>
              <a:ext cx="3067685" cy="852170"/>
              <a:chOff x="2470" y="4728"/>
              <a:chExt cx="4831" cy="134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470" y="4728"/>
                <a:ext cx="4831" cy="1342"/>
              </a:xfrm>
              <a:prstGeom prst="round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60000"/>
                        <a:lumOff val="40000"/>
                      </a:schemeClr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文本框 13"/>
              <p:cNvSpPr txBox="1"/>
              <p:nvPr/>
            </p:nvSpPr>
            <p:spPr>
              <a:xfrm>
                <a:off x="2654" y="5037"/>
                <a:ext cx="4647" cy="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1">
                            <a:shade val="51000"/>
                            <a:satMod val="130000"/>
                          </a:schemeClr>
                        </a:gs>
                        <a:gs pos="80000">
                          <a:schemeClr val="accent1">
                            <a:shade val="93000"/>
                            <a:satMod val="130000"/>
                          </a:schemeClr>
                        </a:gs>
                        <a:gs pos="100000">
                          <a:schemeClr val="accent1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0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服务评价与意见反馈</a:t>
                </a:r>
                <a:endParaRPr 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079366" y="2499742"/>
              <a:ext cx="2950845" cy="852170"/>
              <a:chOff x="2468" y="2597"/>
              <a:chExt cx="4647" cy="1342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2468" y="2597"/>
                <a:ext cx="4647" cy="1342"/>
              </a:xfrm>
              <a:prstGeom prst="round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60000"/>
                        <a:lumOff val="40000"/>
                      </a:schemeClr>
                    </a:solidFill>
                  </a14:hiddenFill>
                </a:ext>
              </a:ex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文本框 17"/>
              <p:cNvSpPr txBox="1"/>
              <p:nvPr/>
            </p:nvSpPr>
            <p:spPr>
              <a:xfrm>
                <a:off x="2890" y="2914"/>
                <a:ext cx="3943" cy="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3">
                            <a:shade val="51000"/>
                            <a:satMod val="130000"/>
                          </a:schemeClr>
                        </a:gs>
                        <a:gs pos="80000">
                          <a:schemeClr val="accent3">
                            <a:shade val="93000"/>
                            <a:satMod val="130000"/>
                          </a:schemeClr>
                        </a:gs>
                        <a:gs pos="100000">
                          <a:schemeClr val="accent3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14:hiddenFill>
                </a:ext>
              </a:extLst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indent="0"/>
                <a:r>
                  <a:rPr lang="zh-CN" altLang="en-US" b="0" dirty="0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公告与记录自助查</a:t>
                </a:r>
                <a:endParaRPr lang="zh-CN" b="0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5076691" y="1043052"/>
              <a:ext cx="3246120" cy="852170"/>
              <a:chOff x="2469" y="4728"/>
              <a:chExt cx="5112" cy="134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469" y="4728"/>
                <a:ext cx="4830" cy="1342"/>
              </a:xfrm>
              <a:prstGeom prst="round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60000"/>
                        <a:lumOff val="40000"/>
                      </a:schemeClr>
                    </a:solidFill>
                  </a14:hiddenFill>
                </a:ext>
              </a:ex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7" name="文本框 20"/>
              <p:cNvSpPr txBox="1"/>
              <p:nvPr/>
            </p:nvSpPr>
            <p:spPr>
              <a:xfrm>
                <a:off x="2652" y="5036"/>
                <a:ext cx="4929" cy="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5">
                            <a:shade val="51000"/>
                            <a:satMod val="130000"/>
                          </a:schemeClr>
                        </a:gs>
                        <a:gs pos="80000">
                          <a:schemeClr val="accent5">
                            <a:shade val="93000"/>
                            <a:satMod val="130000"/>
                          </a:schemeClr>
                        </a:gs>
                        <a:gs pos="100000">
                          <a:schemeClr val="accent5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14:hiddenFill>
                </a:ext>
              </a:ex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0"/>
                <a:r>
                  <a:rPr lang="zh-CN" altLang="en-US" dirty="0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饭堂统计与菜谱投票</a:t>
                </a:r>
                <a:endParaRPr lang="zh-CN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078731" y="1043052"/>
              <a:ext cx="3041015" cy="852170"/>
              <a:chOff x="2468" y="2597"/>
              <a:chExt cx="4789" cy="1342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2468" y="2597"/>
                <a:ext cx="4507" cy="1342"/>
              </a:xfrm>
              <a:prstGeom prst="round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6"/>
                    </a:solidFill>
                  </a14:hiddenFill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</a:bodyPr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40" name="文本框 23"/>
              <p:cNvSpPr txBox="1"/>
              <p:nvPr/>
            </p:nvSpPr>
            <p:spPr>
              <a:xfrm>
                <a:off x="2609" y="2877"/>
                <a:ext cx="4648" cy="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6">
                            <a:shade val="51000"/>
                            <a:satMod val="130000"/>
                          </a:schemeClr>
                        </a:gs>
                        <a:gs pos="80000">
                          <a:schemeClr val="accent6">
                            <a:shade val="93000"/>
                            <a:satMod val="130000"/>
                          </a:schemeClr>
                        </a:gs>
                        <a:gs pos="100000">
                          <a:schemeClr val="accent6">
                            <a:shade val="94000"/>
                            <a:satMod val="135000"/>
                          </a:schemeClr>
                        </a:gs>
                      </a:gsLst>
                      <a:lin ang="16200000" scaled="0"/>
                    </a:gradFill>
                  </a14:hiddenFill>
                </a:ext>
              </a:ex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indent="0"/>
                <a:r>
                  <a:rPr lang="zh-CN" altLang="en-US" b="0" dirty="0"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商品预订与供应菜谱</a:t>
                </a:r>
                <a:endParaRPr lang="zh-CN" b="0" dirty="0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9471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8078" y="123478"/>
            <a:ext cx="291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3.1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商品预订与供应菜谱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8" y="855569"/>
            <a:ext cx="2308547" cy="3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/>
          <p:cNvSpPr/>
          <p:nvPr/>
        </p:nvSpPr>
        <p:spPr>
          <a:xfrm>
            <a:off x="3707904" y="1074639"/>
            <a:ext cx="1800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 CN Medium" pitchFamily="34" charset="-122"/>
                <a:ea typeface="思源黑体 CN Medium" pitchFamily="34" charset="-122"/>
              </a:rPr>
              <a:t>预订提交自动扣款，可以通过去领餐机出涮卡或扫领餐码进行领餐</a:t>
            </a:r>
            <a:endParaRPr lang="zh-CN" altLang="en-US" sz="1600" dirty="0"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22" name="右箭头 21"/>
          <p:cNvSpPr/>
          <p:nvPr/>
        </p:nvSpPr>
        <p:spPr>
          <a:xfrm rot="10800000">
            <a:off x="3027885" y="1091624"/>
            <a:ext cx="547773" cy="24901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右箭头 24"/>
          <p:cNvSpPr/>
          <p:nvPr/>
        </p:nvSpPr>
        <p:spPr>
          <a:xfrm rot="10800000" flipH="1">
            <a:off x="4987666" y="3215590"/>
            <a:ext cx="547773" cy="24901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55" y="844182"/>
            <a:ext cx="2385621" cy="359568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矩形 26"/>
          <p:cNvSpPr/>
          <p:nvPr/>
        </p:nvSpPr>
        <p:spPr>
          <a:xfrm>
            <a:off x="3187467" y="3090093"/>
            <a:ext cx="1800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 CN Medium" pitchFamily="34" charset="-122"/>
                <a:ea typeface="思源黑体 CN Medium" pitchFamily="34" charset="-122"/>
              </a:rPr>
              <a:t>选择日期查看每个餐段的菜谱清单</a:t>
            </a:r>
          </a:p>
        </p:txBody>
      </p:sp>
    </p:spTree>
    <p:extLst>
      <p:ext uri="{BB962C8B-B14F-4D97-AF65-F5344CB8AC3E}">
        <p14:creationId xmlns:p14="http://schemas.microsoft.com/office/powerpoint/2010/main" val="3568375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8078" y="123478"/>
            <a:ext cx="291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3.2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饭堂统计与菜谱投票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08041" y="1914839"/>
            <a:ext cx="2063870" cy="704873"/>
            <a:chOff x="3027885" y="895816"/>
            <a:chExt cx="2063870" cy="704873"/>
          </a:xfrm>
        </p:grpSpPr>
        <p:sp>
          <p:nvSpPr>
            <p:cNvPr id="21" name="矩形 20"/>
            <p:cNvSpPr/>
            <p:nvPr/>
          </p:nvSpPr>
          <p:spPr>
            <a:xfrm>
              <a:off x="3703359" y="895816"/>
              <a:ext cx="1388396" cy="704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思源黑体 CN Medium" pitchFamily="34" charset="-122"/>
                  <a:ea typeface="思源黑体 CN Medium" pitchFamily="34" charset="-122"/>
                </a:rPr>
                <a:t>每次投票最多只能投</a:t>
              </a:r>
              <a:r>
                <a:rPr lang="en-US" altLang="zh-CN" sz="1400" dirty="0">
                  <a:latin typeface="思源黑体 CN Medium" pitchFamily="34" charset="-122"/>
                  <a:ea typeface="思源黑体 CN Medium" pitchFamily="34" charset="-122"/>
                </a:rPr>
                <a:t>5</a:t>
              </a:r>
              <a:r>
                <a:rPr lang="zh-CN" altLang="en-US" sz="1400" dirty="0">
                  <a:latin typeface="思源黑体 CN Medium" pitchFamily="34" charset="-122"/>
                  <a:ea typeface="思源黑体 CN Medium" pitchFamily="34" charset="-122"/>
                </a:rPr>
                <a:t>个</a:t>
              </a:r>
            </a:p>
          </p:txBody>
        </p:sp>
        <p:sp>
          <p:nvSpPr>
            <p:cNvPr id="22" name="右箭头 21"/>
            <p:cNvSpPr/>
            <p:nvPr/>
          </p:nvSpPr>
          <p:spPr>
            <a:xfrm rot="10800000">
              <a:off x="3027885" y="1091624"/>
              <a:ext cx="547773" cy="24901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2" y="1883397"/>
            <a:ext cx="1958362" cy="1384995"/>
            <a:chOff x="3577077" y="2772107"/>
            <a:chExt cx="1958362" cy="1384995"/>
          </a:xfrm>
        </p:grpSpPr>
        <p:sp>
          <p:nvSpPr>
            <p:cNvPr id="25" name="右箭头 24"/>
            <p:cNvSpPr/>
            <p:nvPr/>
          </p:nvSpPr>
          <p:spPr>
            <a:xfrm rot="10800000" flipH="1">
              <a:off x="4987666" y="3215590"/>
              <a:ext cx="547773" cy="249014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77077" y="2772107"/>
              <a:ext cx="141058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思源黑体 CN Medium" pitchFamily="34" charset="-122"/>
                  <a:ea typeface="思源黑体 CN Medium" pitchFamily="34" charset="-122"/>
                </a:rPr>
                <a:t>点击饭堂统计便可查看每个餐次的份数及金额情况</a:t>
              </a:r>
            </a:p>
          </p:txBody>
        </p:sp>
      </p:grp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18987"/>
            <a:ext cx="2121067" cy="320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1290"/>
            <a:ext cx="1944216" cy="3130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443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8078" y="123478"/>
            <a:ext cx="2406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3.4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公告与记录查询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3" y="1037822"/>
            <a:ext cx="2167418" cy="326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25" y="915426"/>
            <a:ext cx="2239780" cy="35069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16"/>
          <p:cNvSpPr txBox="1"/>
          <p:nvPr/>
        </p:nvSpPr>
        <p:spPr>
          <a:xfrm>
            <a:off x="4932040" y="802322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</a:rPr>
              <a:t>最新公告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订餐规则要求、就餐方式等其他公告，此外，微信公众号也会不时推送一些重要的公告通知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</a:rPr>
              <a:t>充值记录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选择时间段查询充值记录</a:t>
            </a:r>
            <a:endParaRPr lang="en-US" altLang="zh-CN" sz="16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</a:rPr>
              <a:t>消费记录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选择时间段查询消费记录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</a:rPr>
              <a:t>预订记录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2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选择时间段查询商品预订记录</a:t>
            </a:r>
            <a:endParaRPr lang="en-US" altLang="zh-CN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00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8078" y="123478"/>
            <a:ext cx="291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3.5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服务评价与意见反馈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8" y="1099963"/>
            <a:ext cx="2308547" cy="348801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/>
          <p:cNvSpPr/>
          <p:nvPr/>
        </p:nvSpPr>
        <p:spPr>
          <a:xfrm>
            <a:off x="3707904" y="1074639"/>
            <a:ext cx="172819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 CN Medium" pitchFamily="34" charset="-122"/>
                <a:ea typeface="思源黑体 CN Medium" pitchFamily="34" charset="-122"/>
              </a:rPr>
              <a:t>服务评价：选择餐次对吃过的菜进行评价并打分</a:t>
            </a:r>
          </a:p>
        </p:txBody>
      </p:sp>
      <p:sp>
        <p:nvSpPr>
          <p:cNvPr id="22" name="右箭头 21"/>
          <p:cNvSpPr/>
          <p:nvPr/>
        </p:nvSpPr>
        <p:spPr>
          <a:xfrm rot="10800000">
            <a:off x="3027885" y="1091624"/>
            <a:ext cx="547773" cy="24901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右箭头 24"/>
          <p:cNvSpPr/>
          <p:nvPr/>
        </p:nvSpPr>
        <p:spPr>
          <a:xfrm rot="10800000" flipH="1">
            <a:off x="4987666" y="3215590"/>
            <a:ext cx="547773" cy="24901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74" y="844182"/>
            <a:ext cx="2347183" cy="359568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矩形 26"/>
          <p:cNvSpPr/>
          <p:nvPr/>
        </p:nvSpPr>
        <p:spPr>
          <a:xfrm>
            <a:off x="3187467" y="3090093"/>
            <a:ext cx="18001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 CN Medium" pitchFamily="34" charset="-122"/>
                <a:ea typeface="思源黑体 CN Medium" pitchFamily="34" charset="-122"/>
              </a:rPr>
              <a:t>意见反馈：针对某个饭堂的菜品提出宝贵意见</a:t>
            </a:r>
          </a:p>
        </p:txBody>
      </p:sp>
    </p:spTree>
    <p:extLst>
      <p:ext uri="{BB962C8B-B14F-4D97-AF65-F5344CB8AC3E}">
        <p14:creationId xmlns:p14="http://schemas.microsoft.com/office/powerpoint/2010/main" val="393266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699792" y="1770729"/>
            <a:ext cx="2593256" cy="854943"/>
            <a:chOff x="2051720" y="1635646"/>
            <a:chExt cx="2593256" cy="854943"/>
          </a:xfrm>
        </p:grpSpPr>
        <p:grpSp>
          <p:nvGrpSpPr>
            <p:cNvPr id="5" name="组合 4"/>
            <p:cNvGrpSpPr/>
            <p:nvPr/>
          </p:nvGrpSpPr>
          <p:grpSpPr>
            <a:xfrm>
              <a:off x="2051720" y="1635646"/>
              <a:ext cx="854943" cy="854943"/>
              <a:chOff x="3059831" y="1013469"/>
              <a:chExt cx="854943" cy="854943"/>
            </a:xfrm>
          </p:grpSpPr>
          <p:sp>
            <p:nvSpPr>
              <p:cNvPr id="7" name="AutoShape 5"/>
              <p:cNvSpPr>
                <a:spLocks noChangeArrowheads="1"/>
              </p:cNvSpPr>
              <p:nvPr/>
            </p:nvSpPr>
            <p:spPr bwMode="gray">
              <a:xfrm>
                <a:off x="3059831" y="1013469"/>
                <a:ext cx="854943" cy="854943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gray">
              <a:xfrm>
                <a:off x="3266640" y="1148553"/>
                <a:ext cx="44132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b="0" dirty="0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4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3024019" y="180150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800" dirty="0">
                  <a:solidFill>
                    <a:srgbClr val="000000"/>
                  </a:solidFill>
                  <a:latin typeface="思源黑体 CN Medium" pitchFamily="34" charset="-122"/>
                  <a:ea typeface="思源黑体 CN Medium" pitchFamily="34" charset="-122"/>
                </a:rPr>
                <a:t>疑难解答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80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99792" y="1770729"/>
            <a:ext cx="2952328" cy="854943"/>
            <a:chOff x="2051720" y="1635646"/>
            <a:chExt cx="2952328" cy="854943"/>
          </a:xfrm>
        </p:grpSpPr>
        <p:grpSp>
          <p:nvGrpSpPr>
            <p:cNvPr id="7" name="组合 6"/>
            <p:cNvGrpSpPr/>
            <p:nvPr/>
          </p:nvGrpSpPr>
          <p:grpSpPr>
            <a:xfrm>
              <a:off x="2051720" y="1635646"/>
              <a:ext cx="854943" cy="854943"/>
              <a:chOff x="3059831" y="1013469"/>
              <a:chExt cx="854943" cy="854943"/>
            </a:xfrm>
          </p:grpSpPr>
          <p:sp>
            <p:nvSpPr>
              <p:cNvPr id="5" name="AutoShape 5"/>
              <p:cNvSpPr>
                <a:spLocks noChangeArrowheads="1"/>
              </p:cNvSpPr>
              <p:nvPr/>
            </p:nvSpPr>
            <p:spPr bwMode="gray">
              <a:xfrm>
                <a:off x="3059831" y="1013469"/>
                <a:ext cx="854943" cy="854943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gray">
              <a:xfrm>
                <a:off x="3266640" y="1148553"/>
                <a:ext cx="44132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b="0" dirty="0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1</a:t>
                </a: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024019" y="1801507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800" dirty="0">
                  <a:solidFill>
                    <a:srgbClr val="000000"/>
                  </a:solidFill>
                  <a:latin typeface="思源黑体 CN Medium" pitchFamily="34" charset="-122"/>
                  <a:ea typeface="思源黑体 CN Medium" pitchFamily="34" charset="-122"/>
                </a:rPr>
                <a:t>关注公众号</a:t>
              </a:r>
              <a:endParaRPr lang="en-US" altLang="zh-CN" sz="28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954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8078" y="123478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4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疑难解答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59632" y="987574"/>
            <a:ext cx="6998218" cy="3528393"/>
            <a:chOff x="1007420" y="1147904"/>
            <a:chExt cx="7251502" cy="3656095"/>
          </a:xfrm>
        </p:grpSpPr>
        <p:grpSp>
          <p:nvGrpSpPr>
            <p:cNvPr id="2" name="组合 1"/>
            <p:cNvGrpSpPr/>
            <p:nvPr/>
          </p:nvGrpSpPr>
          <p:grpSpPr>
            <a:xfrm>
              <a:off x="1007420" y="1147904"/>
              <a:ext cx="6445369" cy="3035862"/>
              <a:chOff x="571500" y="1619250"/>
              <a:chExt cx="7886700" cy="3714750"/>
            </a:xfrm>
          </p:grpSpPr>
          <p:grpSp>
            <p:nvGrpSpPr>
              <p:cNvPr id="26" name="Group 3"/>
              <p:cNvGrpSpPr>
                <a:grpSpLocks/>
              </p:cNvGrpSpPr>
              <p:nvPr/>
            </p:nvGrpSpPr>
            <p:grpSpPr bwMode="auto">
              <a:xfrm>
                <a:off x="2019300" y="2438400"/>
                <a:ext cx="5257800" cy="2895600"/>
                <a:chOff x="1443" y="1680"/>
                <a:chExt cx="2706" cy="1854"/>
              </a:xfrm>
            </p:grpSpPr>
            <p:sp>
              <p:nvSpPr>
                <p:cNvPr id="27" name="Freeform 4"/>
                <p:cNvSpPr>
                  <a:spLocks/>
                </p:cNvSpPr>
                <p:nvPr/>
              </p:nvSpPr>
              <p:spPr bwMode="gray">
                <a:xfrm>
                  <a:off x="1851" y="2634"/>
                  <a:ext cx="2298" cy="900"/>
                </a:xfrm>
                <a:custGeom>
                  <a:avLst/>
                  <a:gdLst>
                    <a:gd name="T0" fmla="*/ 531 w 2298"/>
                    <a:gd name="T1" fmla="*/ 361 h 900"/>
                    <a:gd name="T2" fmla="*/ 999 w 2298"/>
                    <a:gd name="T3" fmla="*/ 406 h 900"/>
                    <a:gd name="T4" fmla="*/ 1547 w 2298"/>
                    <a:gd name="T5" fmla="*/ 188 h 900"/>
                    <a:gd name="T6" fmla="*/ 1325 w 2298"/>
                    <a:gd name="T7" fmla="*/ 131 h 900"/>
                    <a:gd name="T8" fmla="*/ 2005 w 2298"/>
                    <a:gd name="T9" fmla="*/ 0 h 900"/>
                    <a:gd name="T10" fmla="*/ 2298 w 2298"/>
                    <a:gd name="T11" fmla="*/ 425 h 900"/>
                    <a:gd name="T12" fmla="*/ 2054 w 2298"/>
                    <a:gd name="T13" fmla="*/ 340 h 900"/>
                    <a:gd name="T14" fmla="*/ 1120 w 2298"/>
                    <a:gd name="T15" fmla="*/ 816 h 900"/>
                    <a:gd name="T16" fmla="*/ 0 w 2298"/>
                    <a:gd name="T17" fmla="*/ 608 h 900"/>
                    <a:gd name="T18" fmla="*/ 401 w 2298"/>
                    <a:gd name="T19" fmla="*/ 633 h 900"/>
                    <a:gd name="T20" fmla="*/ 531 w 2298"/>
                    <a:gd name="T21" fmla="*/ 361 h 9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98"/>
                    <a:gd name="T34" fmla="*/ 0 h 900"/>
                    <a:gd name="T35" fmla="*/ 2298 w 2298"/>
                    <a:gd name="T36" fmla="*/ 900 h 9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98" h="900">
                      <a:moveTo>
                        <a:pt x="531" y="361"/>
                      </a:moveTo>
                      <a:cubicBezTo>
                        <a:pt x="623" y="386"/>
                        <a:pt x="670" y="427"/>
                        <a:pt x="999" y="406"/>
                      </a:cubicBezTo>
                      <a:cubicBezTo>
                        <a:pt x="1329" y="385"/>
                        <a:pt x="1493" y="233"/>
                        <a:pt x="1547" y="188"/>
                      </a:cubicBezTo>
                      <a:lnTo>
                        <a:pt x="1325" y="131"/>
                      </a:lnTo>
                      <a:lnTo>
                        <a:pt x="2005" y="0"/>
                      </a:lnTo>
                      <a:lnTo>
                        <a:pt x="2298" y="425"/>
                      </a:lnTo>
                      <a:lnTo>
                        <a:pt x="2054" y="340"/>
                      </a:lnTo>
                      <a:cubicBezTo>
                        <a:pt x="1934" y="456"/>
                        <a:pt x="1774" y="732"/>
                        <a:pt x="1120" y="816"/>
                      </a:cubicBezTo>
                      <a:cubicBezTo>
                        <a:pt x="466" y="900"/>
                        <a:pt x="119" y="633"/>
                        <a:pt x="0" y="608"/>
                      </a:cubicBezTo>
                      <a:lnTo>
                        <a:pt x="401" y="633"/>
                      </a:lnTo>
                      <a:lnTo>
                        <a:pt x="531" y="361"/>
                      </a:lnTo>
                      <a:close/>
                    </a:path>
                  </a:pathLst>
                </a:custGeom>
                <a:solidFill>
                  <a:srgbClr val="C0C0C0">
                    <a:alpha val="5803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gray">
                <a:xfrm>
                  <a:off x="2281" y="1680"/>
                  <a:ext cx="1863" cy="1144"/>
                </a:xfrm>
                <a:custGeom>
                  <a:avLst/>
                  <a:gdLst>
                    <a:gd name="T0" fmla="*/ 474 w 1863"/>
                    <a:gd name="T1" fmla="*/ 211 h 1144"/>
                    <a:gd name="T2" fmla="*/ 463 w 1863"/>
                    <a:gd name="T3" fmla="*/ 0 h 1144"/>
                    <a:gd name="T4" fmla="*/ 0 w 1863"/>
                    <a:gd name="T5" fmla="*/ 404 h 1144"/>
                    <a:gd name="T6" fmla="*/ 498 w 1863"/>
                    <a:gd name="T7" fmla="*/ 815 h 1144"/>
                    <a:gd name="T8" fmla="*/ 490 w 1863"/>
                    <a:gd name="T9" fmla="*/ 580 h 1144"/>
                    <a:gd name="T10" fmla="*/ 1020 w 1863"/>
                    <a:gd name="T11" fmla="*/ 663 h 1144"/>
                    <a:gd name="T12" fmla="*/ 1200 w 1863"/>
                    <a:gd name="T13" fmla="*/ 982 h 1144"/>
                    <a:gd name="T14" fmla="*/ 1608 w 1863"/>
                    <a:gd name="T15" fmla="*/ 911 h 1144"/>
                    <a:gd name="T16" fmla="*/ 1762 w 1863"/>
                    <a:gd name="T17" fmla="*/ 1144 h 1144"/>
                    <a:gd name="T18" fmla="*/ 1739 w 1863"/>
                    <a:gd name="T19" fmla="*/ 701 h 1144"/>
                    <a:gd name="T20" fmla="*/ 1196 w 1863"/>
                    <a:gd name="T21" fmla="*/ 296 h 1144"/>
                    <a:gd name="T22" fmla="*/ 474 w 1863"/>
                    <a:gd name="T23" fmla="*/ 211 h 11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63"/>
                    <a:gd name="T37" fmla="*/ 0 h 1144"/>
                    <a:gd name="T38" fmla="*/ 1863 w 1863"/>
                    <a:gd name="T39" fmla="*/ 1144 h 11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63" h="1144">
                      <a:moveTo>
                        <a:pt x="474" y="211"/>
                      </a:moveTo>
                      <a:lnTo>
                        <a:pt x="463" y="0"/>
                      </a:lnTo>
                      <a:lnTo>
                        <a:pt x="0" y="404"/>
                      </a:lnTo>
                      <a:lnTo>
                        <a:pt x="498" y="815"/>
                      </a:lnTo>
                      <a:lnTo>
                        <a:pt x="490" y="580"/>
                      </a:lnTo>
                      <a:cubicBezTo>
                        <a:pt x="577" y="555"/>
                        <a:pt x="902" y="596"/>
                        <a:pt x="1020" y="663"/>
                      </a:cubicBezTo>
                      <a:cubicBezTo>
                        <a:pt x="1239" y="776"/>
                        <a:pt x="1189" y="964"/>
                        <a:pt x="1200" y="982"/>
                      </a:cubicBezTo>
                      <a:lnTo>
                        <a:pt x="1608" y="911"/>
                      </a:lnTo>
                      <a:lnTo>
                        <a:pt x="1762" y="1144"/>
                      </a:lnTo>
                      <a:cubicBezTo>
                        <a:pt x="1783" y="1109"/>
                        <a:pt x="1863" y="914"/>
                        <a:pt x="1739" y="701"/>
                      </a:cubicBezTo>
                      <a:cubicBezTo>
                        <a:pt x="1615" y="488"/>
                        <a:pt x="1492" y="406"/>
                        <a:pt x="1196" y="296"/>
                      </a:cubicBezTo>
                      <a:cubicBezTo>
                        <a:pt x="900" y="186"/>
                        <a:pt x="474" y="211"/>
                        <a:pt x="474" y="211"/>
                      </a:cubicBezTo>
                      <a:close/>
                    </a:path>
                  </a:pathLst>
                </a:custGeom>
                <a:solidFill>
                  <a:srgbClr val="C0C0C0">
                    <a:alpha val="5803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" name="Freeform 6"/>
                <p:cNvSpPr>
                  <a:spLocks/>
                </p:cNvSpPr>
                <p:nvPr/>
              </p:nvSpPr>
              <p:spPr bwMode="gray">
                <a:xfrm>
                  <a:off x="1443" y="1934"/>
                  <a:ext cx="1018" cy="1289"/>
                </a:xfrm>
                <a:custGeom>
                  <a:avLst/>
                  <a:gdLst>
                    <a:gd name="T0" fmla="*/ 0 w 1018"/>
                    <a:gd name="T1" fmla="*/ 1220 h 1289"/>
                    <a:gd name="T2" fmla="*/ 774 w 1018"/>
                    <a:gd name="T3" fmla="*/ 1289 h 1289"/>
                    <a:gd name="T4" fmla="*/ 966 w 1018"/>
                    <a:gd name="T5" fmla="*/ 866 h 1289"/>
                    <a:gd name="T6" fmla="*/ 733 w 1018"/>
                    <a:gd name="T7" fmla="*/ 935 h 1289"/>
                    <a:gd name="T8" fmla="*/ 602 w 1018"/>
                    <a:gd name="T9" fmla="*/ 629 h 1289"/>
                    <a:gd name="T10" fmla="*/ 1018 w 1018"/>
                    <a:gd name="T11" fmla="*/ 346 h 1289"/>
                    <a:gd name="T12" fmla="*/ 777 w 1018"/>
                    <a:gd name="T13" fmla="*/ 156 h 1289"/>
                    <a:gd name="T14" fmla="*/ 976 w 1018"/>
                    <a:gd name="T15" fmla="*/ 0 h 1289"/>
                    <a:gd name="T16" fmla="*/ 346 w 1018"/>
                    <a:gd name="T17" fmla="*/ 233 h 1289"/>
                    <a:gd name="T18" fmla="*/ 21 w 1018"/>
                    <a:gd name="T19" fmla="*/ 669 h 1289"/>
                    <a:gd name="T20" fmla="*/ 209 w 1018"/>
                    <a:gd name="T21" fmla="*/ 1139 h 1289"/>
                    <a:gd name="T22" fmla="*/ 0 w 1018"/>
                    <a:gd name="T23" fmla="*/ 1220 h 1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8"/>
                    <a:gd name="T37" fmla="*/ 0 h 1289"/>
                    <a:gd name="T38" fmla="*/ 1018 w 1018"/>
                    <a:gd name="T39" fmla="*/ 1289 h 128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8" h="1289">
                      <a:moveTo>
                        <a:pt x="0" y="1220"/>
                      </a:moveTo>
                      <a:lnTo>
                        <a:pt x="774" y="1289"/>
                      </a:lnTo>
                      <a:lnTo>
                        <a:pt x="966" y="866"/>
                      </a:lnTo>
                      <a:lnTo>
                        <a:pt x="733" y="935"/>
                      </a:lnTo>
                      <a:cubicBezTo>
                        <a:pt x="672" y="896"/>
                        <a:pt x="552" y="799"/>
                        <a:pt x="602" y="629"/>
                      </a:cubicBezTo>
                      <a:cubicBezTo>
                        <a:pt x="653" y="458"/>
                        <a:pt x="984" y="345"/>
                        <a:pt x="1018" y="346"/>
                      </a:cubicBezTo>
                      <a:lnTo>
                        <a:pt x="777" y="156"/>
                      </a:lnTo>
                      <a:lnTo>
                        <a:pt x="976" y="0"/>
                      </a:lnTo>
                      <a:cubicBezTo>
                        <a:pt x="727" y="41"/>
                        <a:pt x="502" y="123"/>
                        <a:pt x="346" y="233"/>
                      </a:cubicBezTo>
                      <a:cubicBezTo>
                        <a:pt x="189" y="343"/>
                        <a:pt x="44" y="517"/>
                        <a:pt x="21" y="669"/>
                      </a:cubicBezTo>
                      <a:cubicBezTo>
                        <a:pt x="7" y="814"/>
                        <a:pt x="62" y="1010"/>
                        <a:pt x="209" y="1139"/>
                      </a:cubicBezTo>
                      <a:lnTo>
                        <a:pt x="0" y="1220"/>
                      </a:lnTo>
                      <a:close/>
                    </a:path>
                  </a:pathLst>
                </a:custGeom>
                <a:solidFill>
                  <a:srgbClr val="C0C0C0">
                    <a:alpha val="5803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" name="Group 7"/>
              <p:cNvGrpSpPr>
                <a:grpSpLocks/>
              </p:cNvGrpSpPr>
              <p:nvPr/>
            </p:nvGrpSpPr>
            <p:grpSpPr bwMode="auto">
              <a:xfrm>
                <a:off x="1943100" y="2362200"/>
                <a:ext cx="5334000" cy="2819400"/>
                <a:chOff x="1443" y="1680"/>
                <a:chExt cx="2706" cy="1854"/>
              </a:xfrm>
            </p:grpSpPr>
            <p:sp>
              <p:nvSpPr>
                <p:cNvPr id="44" name="Freeform 8">
                  <a:extLst>
                    <a:ext uri="{FF2B5EF4-FFF2-40B4-BE49-F238E27FC236}">
                      <a16:creationId xmlns:a16="http://schemas.microsoft.com/office/drawing/2014/main" id="{642CB63A-B0CF-4204-8F67-E7EE530874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51" y="2634"/>
                  <a:ext cx="2298" cy="900"/>
                </a:xfrm>
                <a:custGeom>
                  <a:avLst/>
                  <a:gdLst/>
                  <a:ahLst/>
                  <a:cxnLst>
                    <a:cxn ang="0">
                      <a:pos x="531" y="361"/>
                    </a:cxn>
                    <a:cxn ang="0">
                      <a:pos x="999" y="406"/>
                    </a:cxn>
                    <a:cxn ang="0">
                      <a:pos x="1547" y="188"/>
                    </a:cxn>
                    <a:cxn ang="0">
                      <a:pos x="1325" y="131"/>
                    </a:cxn>
                    <a:cxn ang="0">
                      <a:pos x="2005" y="0"/>
                    </a:cxn>
                    <a:cxn ang="0">
                      <a:pos x="2298" y="425"/>
                    </a:cxn>
                    <a:cxn ang="0">
                      <a:pos x="2054" y="340"/>
                    </a:cxn>
                    <a:cxn ang="0">
                      <a:pos x="1120" y="816"/>
                    </a:cxn>
                    <a:cxn ang="0">
                      <a:pos x="0" y="608"/>
                    </a:cxn>
                    <a:cxn ang="0">
                      <a:pos x="401" y="633"/>
                    </a:cxn>
                    <a:cxn ang="0">
                      <a:pos x="531" y="361"/>
                    </a:cxn>
                  </a:cxnLst>
                  <a:rect l="0" t="0" r="r" b="b"/>
                  <a:pathLst>
                    <a:path w="2298" h="900">
                      <a:moveTo>
                        <a:pt x="531" y="361"/>
                      </a:moveTo>
                      <a:cubicBezTo>
                        <a:pt x="623" y="386"/>
                        <a:pt x="670" y="427"/>
                        <a:pt x="999" y="406"/>
                      </a:cubicBezTo>
                      <a:cubicBezTo>
                        <a:pt x="1329" y="385"/>
                        <a:pt x="1493" y="233"/>
                        <a:pt x="1547" y="188"/>
                      </a:cubicBezTo>
                      <a:lnTo>
                        <a:pt x="1325" y="131"/>
                      </a:lnTo>
                      <a:lnTo>
                        <a:pt x="2005" y="0"/>
                      </a:lnTo>
                      <a:lnTo>
                        <a:pt x="2298" y="425"/>
                      </a:lnTo>
                      <a:lnTo>
                        <a:pt x="2054" y="340"/>
                      </a:lnTo>
                      <a:cubicBezTo>
                        <a:pt x="1934" y="456"/>
                        <a:pt x="1774" y="732"/>
                        <a:pt x="1120" y="816"/>
                      </a:cubicBezTo>
                      <a:cubicBezTo>
                        <a:pt x="466" y="900"/>
                        <a:pt x="119" y="633"/>
                        <a:pt x="0" y="608"/>
                      </a:cubicBezTo>
                      <a:lnTo>
                        <a:pt x="401" y="633"/>
                      </a:lnTo>
                      <a:lnTo>
                        <a:pt x="531" y="36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45" name="Freeform 9">
                  <a:extLst>
                    <a:ext uri="{FF2B5EF4-FFF2-40B4-BE49-F238E27FC236}">
                      <a16:creationId xmlns:a16="http://schemas.microsoft.com/office/drawing/2014/main" id="{1BF9FB73-1CEF-4745-A562-9E7869EFE6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1" y="1680"/>
                  <a:ext cx="1863" cy="1144"/>
                </a:xfrm>
                <a:custGeom>
                  <a:avLst/>
                  <a:gdLst/>
                  <a:ahLst/>
                  <a:cxnLst>
                    <a:cxn ang="0">
                      <a:pos x="474" y="211"/>
                    </a:cxn>
                    <a:cxn ang="0">
                      <a:pos x="463" y="0"/>
                    </a:cxn>
                    <a:cxn ang="0">
                      <a:pos x="0" y="404"/>
                    </a:cxn>
                    <a:cxn ang="0">
                      <a:pos x="498" y="815"/>
                    </a:cxn>
                    <a:cxn ang="0">
                      <a:pos x="490" y="580"/>
                    </a:cxn>
                    <a:cxn ang="0">
                      <a:pos x="1020" y="663"/>
                    </a:cxn>
                    <a:cxn ang="0">
                      <a:pos x="1200" y="982"/>
                    </a:cxn>
                    <a:cxn ang="0">
                      <a:pos x="1608" y="911"/>
                    </a:cxn>
                    <a:cxn ang="0">
                      <a:pos x="1762" y="1144"/>
                    </a:cxn>
                    <a:cxn ang="0">
                      <a:pos x="1739" y="701"/>
                    </a:cxn>
                    <a:cxn ang="0">
                      <a:pos x="1196" y="296"/>
                    </a:cxn>
                    <a:cxn ang="0">
                      <a:pos x="474" y="211"/>
                    </a:cxn>
                  </a:cxnLst>
                  <a:rect l="0" t="0" r="r" b="b"/>
                  <a:pathLst>
                    <a:path w="1863" h="1144">
                      <a:moveTo>
                        <a:pt x="474" y="211"/>
                      </a:moveTo>
                      <a:lnTo>
                        <a:pt x="463" y="0"/>
                      </a:lnTo>
                      <a:lnTo>
                        <a:pt x="0" y="404"/>
                      </a:lnTo>
                      <a:lnTo>
                        <a:pt x="498" y="815"/>
                      </a:lnTo>
                      <a:lnTo>
                        <a:pt x="490" y="580"/>
                      </a:lnTo>
                      <a:cubicBezTo>
                        <a:pt x="577" y="555"/>
                        <a:pt x="902" y="596"/>
                        <a:pt x="1020" y="663"/>
                      </a:cubicBezTo>
                      <a:cubicBezTo>
                        <a:pt x="1239" y="776"/>
                        <a:pt x="1189" y="964"/>
                        <a:pt x="1200" y="982"/>
                      </a:cubicBezTo>
                      <a:lnTo>
                        <a:pt x="1608" y="911"/>
                      </a:lnTo>
                      <a:lnTo>
                        <a:pt x="1762" y="1144"/>
                      </a:lnTo>
                      <a:cubicBezTo>
                        <a:pt x="1783" y="1109"/>
                        <a:pt x="1863" y="914"/>
                        <a:pt x="1739" y="701"/>
                      </a:cubicBezTo>
                      <a:cubicBezTo>
                        <a:pt x="1615" y="488"/>
                        <a:pt x="1492" y="406"/>
                        <a:pt x="1196" y="296"/>
                      </a:cubicBezTo>
                      <a:cubicBezTo>
                        <a:pt x="900" y="186"/>
                        <a:pt x="474" y="211"/>
                        <a:pt x="474" y="21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46" name="Freeform 10">
                  <a:extLst>
                    <a:ext uri="{FF2B5EF4-FFF2-40B4-BE49-F238E27FC236}">
                      <a16:creationId xmlns:a16="http://schemas.microsoft.com/office/drawing/2014/main" id="{1073DE48-58FC-4FBC-A8B2-534CADC3DFB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43" y="1934"/>
                  <a:ext cx="1018" cy="1289"/>
                </a:xfrm>
                <a:custGeom>
                  <a:avLst/>
                  <a:gdLst/>
                  <a:ahLst/>
                  <a:cxnLst>
                    <a:cxn ang="0">
                      <a:pos x="0" y="1220"/>
                    </a:cxn>
                    <a:cxn ang="0">
                      <a:pos x="774" y="1289"/>
                    </a:cxn>
                    <a:cxn ang="0">
                      <a:pos x="966" y="866"/>
                    </a:cxn>
                    <a:cxn ang="0">
                      <a:pos x="733" y="935"/>
                    </a:cxn>
                    <a:cxn ang="0">
                      <a:pos x="602" y="629"/>
                    </a:cxn>
                    <a:cxn ang="0">
                      <a:pos x="1018" y="346"/>
                    </a:cxn>
                    <a:cxn ang="0">
                      <a:pos x="777" y="156"/>
                    </a:cxn>
                    <a:cxn ang="0">
                      <a:pos x="976" y="0"/>
                    </a:cxn>
                    <a:cxn ang="0">
                      <a:pos x="346" y="233"/>
                    </a:cxn>
                    <a:cxn ang="0">
                      <a:pos x="21" y="669"/>
                    </a:cxn>
                    <a:cxn ang="0">
                      <a:pos x="209" y="1139"/>
                    </a:cxn>
                    <a:cxn ang="0">
                      <a:pos x="0" y="1220"/>
                    </a:cxn>
                  </a:cxnLst>
                  <a:rect l="0" t="0" r="r" b="b"/>
                  <a:pathLst>
                    <a:path w="1018" h="1289">
                      <a:moveTo>
                        <a:pt x="0" y="1220"/>
                      </a:moveTo>
                      <a:lnTo>
                        <a:pt x="774" y="1289"/>
                      </a:lnTo>
                      <a:lnTo>
                        <a:pt x="966" y="866"/>
                      </a:lnTo>
                      <a:lnTo>
                        <a:pt x="733" y="935"/>
                      </a:lnTo>
                      <a:cubicBezTo>
                        <a:pt x="672" y="896"/>
                        <a:pt x="552" y="799"/>
                        <a:pt x="602" y="629"/>
                      </a:cubicBezTo>
                      <a:cubicBezTo>
                        <a:pt x="653" y="458"/>
                        <a:pt x="984" y="345"/>
                        <a:pt x="1018" y="346"/>
                      </a:cubicBezTo>
                      <a:lnTo>
                        <a:pt x="777" y="156"/>
                      </a:lnTo>
                      <a:lnTo>
                        <a:pt x="976" y="0"/>
                      </a:lnTo>
                      <a:cubicBezTo>
                        <a:pt x="727" y="41"/>
                        <a:pt x="502" y="123"/>
                        <a:pt x="346" y="233"/>
                      </a:cubicBezTo>
                      <a:cubicBezTo>
                        <a:pt x="189" y="343"/>
                        <a:pt x="44" y="517"/>
                        <a:pt x="21" y="669"/>
                      </a:cubicBezTo>
                      <a:cubicBezTo>
                        <a:pt x="7" y="814"/>
                        <a:pt x="62" y="1010"/>
                        <a:pt x="209" y="1139"/>
                      </a:cubicBezTo>
                      <a:lnTo>
                        <a:pt x="0" y="122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7254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47" name="AutoShape 11"/>
              <p:cNvSpPr>
                <a:spLocks/>
              </p:cNvSpPr>
              <p:nvPr/>
            </p:nvSpPr>
            <p:spPr bwMode="gray">
              <a:xfrm>
                <a:off x="5715000" y="1619250"/>
                <a:ext cx="2743200" cy="914400"/>
              </a:xfrm>
              <a:prstGeom prst="accentCallout2">
                <a:avLst>
                  <a:gd name="adj1" fmla="val 12500"/>
                  <a:gd name="adj2" fmla="val -2778"/>
                  <a:gd name="adj3" fmla="val 12500"/>
                  <a:gd name="adj4" fmla="val -19968"/>
                  <a:gd name="adj5" fmla="val 145486"/>
                  <a:gd name="adj6" fmla="val -29921"/>
                </a:avLst>
              </a:prstGeom>
              <a:noFill/>
              <a:ln w="9525">
                <a:solidFill>
                  <a:srgbClr val="C11594"/>
                </a:solidFill>
                <a:miter lim="800000"/>
                <a:headEnd type="triangle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zh-CN" sz="1800" b="0" dirty="0">
                    <a:latin typeface="Arial" charset="0"/>
                    <a:ea typeface="宋体" pitchFamily="2" charset="-122"/>
                  </a:rPr>
                  <a:t>如何获得领餐二维码？</a:t>
                </a:r>
                <a:endParaRPr lang="en-US" altLang="zh-CN" sz="1400" dirty="0">
                  <a:solidFill>
                    <a:srgbClr val="1C1C1C"/>
                  </a:solidFill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48" name="AutoShape 13"/>
              <p:cNvSpPr>
                <a:spLocks/>
              </p:cNvSpPr>
              <p:nvPr/>
            </p:nvSpPr>
            <p:spPr bwMode="gray">
              <a:xfrm>
                <a:off x="571500" y="1676400"/>
                <a:ext cx="2192338" cy="965200"/>
              </a:xfrm>
              <a:prstGeom prst="accentCallout2">
                <a:avLst>
                  <a:gd name="adj1" fmla="val 11843"/>
                  <a:gd name="adj2" fmla="val 103477"/>
                  <a:gd name="adj3" fmla="val 11843"/>
                  <a:gd name="adj4" fmla="val 113181"/>
                  <a:gd name="adj5" fmla="val 136843"/>
                  <a:gd name="adj6" fmla="val 119477"/>
                </a:avLst>
              </a:prstGeom>
              <a:noFill/>
              <a:ln w="9525">
                <a:solidFill>
                  <a:schemeClr val="tx2"/>
                </a:solidFill>
                <a:miter lim="800000"/>
                <a:headEnd type="triangle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zh-CN" sz="1800" b="0" dirty="0">
                    <a:latin typeface="Arial" charset="0"/>
                    <a:ea typeface="宋体" pitchFamily="2" charset="-122"/>
                  </a:rPr>
                  <a:t>如何提前微信预约订餐？</a:t>
                </a:r>
                <a:endParaRPr lang="en-US" altLang="zh-CN" sz="1400" dirty="0">
                  <a:solidFill>
                    <a:srgbClr val="1C1C1C"/>
                  </a:solidFill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49" name="AutoShape 12"/>
            <p:cNvSpPr>
              <a:spLocks/>
            </p:cNvSpPr>
            <p:nvPr/>
          </p:nvSpPr>
          <p:spPr bwMode="gray">
            <a:xfrm>
              <a:off x="5210922" y="4287087"/>
              <a:ext cx="3048000" cy="516912"/>
            </a:xfrm>
            <a:prstGeom prst="accentCallout2">
              <a:avLst>
                <a:gd name="adj1" fmla="val 13384"/>
                <a:gd name="adj2" fmla="val -2500"/>
                <a:gd name="adj3" fmla="val 13384"/>
                <a:gd name="adj4" fmla="val -14792"/>
                <a:gd name="adj5" fmla="val -58366"/>
                <a:gd name="adj6" fmla="val -14792"/>
              </a:avLst>
            </a:prstGeom>
            <a:noFill/>
            <a:ln w="9525">
              <a:solidFill>
                <a:schemeClr val="accent1"/>
              </a:solidFill>
              <a:miter lim="800000"/>
              <a:headEnd type="triangl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800" b="0" dirty="0">
                  <a:latin typeface="Arial" charset="0"/>
                  <a:ea typeface="宋体" pitchFamily="2" charset="-122"/>
                </a:rPr>
                <a:t>其他疑难</a:t>
              </a:r>
              <a:endParaRPr lang="en-US" altLang="zh-CN" sz="1400" dirty="0">
                <a:solidFill>
                  <a:srgbClr val="1C1C1C"/>
                </a:solidFill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918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8078" y="123478"/>
            <a:ext cx="3175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4.1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如何提前微信预约订餐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5576" y="699542"/>
            <a:ext cx="7560840" cy="1790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        员工通过微信订餐系统可以预订当天、次日、本周、下周的餐次，最长从本周一到下下周一共</a:t>
            </a: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15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个自然日的餐，员工可单个选择、单个取消、全选、全取消等方式。如果因为是节假日不能订餐，在订餐界面会有“假日”的提示。</a:t>
            </a:r>
          </a:p>
          <a:p>
            <a:pPr>
              <a:lnSpc>
                <a:spcPts val="2300"/>
              </a:lnSpc>
            </a:pPr>
            <a:endParaRPr lang="zh-CN" altLang="en-US" sz="1600" dirty="0">
              <a:latin typeface="思源黑体 CN Medium" pitchFamily="34" charset="-122"/>
              <a:ea typeface="思源黑体 CN Medium" pitchFamily="34" charset="-122"/>
            </a:endParaRPr>
          </a:p>
          <a:p>
            <a:pPr>
              <a:lnSpc>
                <a:spcPts val="2300"/>
              </a:lnSpc>
            </a:pPr>
            <a:endParaRPr lang="zh-CN" altLang="en-US" sz="1600" dirty="0">
              <a:latin typeface="思源黑体 CN Medium" pitchFamily="34" charset="-122"/>
              <a:ea typeface="思源黑体 CN Medium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23896" y="2097233"/>
            <a:ext cx="5667796" cy="2776063"/>
            <a:chOff x="838200" y="2286000"/>
            <a:chExt cx="7467600" cy="3657600"/>
          </a:xfrm>
        </p:grpSpPr>
        <p:sp>
          <p:nvSpPr>
            <p:cNvPr id="102" name="AutoShape 3">
              <a:extLst>
                <a:ext uri="{FF2B5EF4-FFF2-40B4-BE49-F238E27FC236}">
                  <a16:creationId xmlns:a16="http://schemas.microsoft.com/office/drawing/2014/main" id="{112F330C-2E25-4722-8EAF-0D7727FE36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66800" y="2557463"/>
              <a:ext cx="6750050" cy="338613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baseline="-25000"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103" name="Group 4"/>
            <p:cNvGrpSpPr>
              <a:grpSpLocks/>
            </p:cNvGrpSpPr>
            <p:nvPr/>
          </p:nvGrpSpPr>
          <p:grpSpPr bwMode="auto">
            <a:xfrm>
              <a:off x="838200" y="2286000"/>
              <a:ext cx="1838325" cy="3309938"/>
              <a:chOff x="528" y="1392"/>
              <a:chExt cx="1158" cy="2085"/>
            </a:xfrm>
          </p:grpSpPr>
          <p:sp>
            <p:nvSpPr>
              <p:cNvPr id="104" name="AutoShape 5"/>
              <p:cNvSpPr>
                <a:spLocks noChangeArrowheads="1"/>
              </p:cNvSpPr>
              <p:nvPr/>
            </p:nvSpPr>
            <p:spPr bwMode="gray">
              <a:xfrm>
                <a:off x="528" y="1392"/>
                <a:ext cx="1158" cy="208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05" name="AutoShape 6"/>
              <p:cNvSpPr>
                <a:spLocks noChangeArrowheads="1"/>
              </p:cNvSpPr>
              <p:nvPr/>
            </p:nvSpPr>
            <p:spPr bwMode="gray">
              <a:xfrm>
                <a:off x="576" y="1416"/>
                <a:ext cx="1063" cy="2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106" name="Group 7"/>
            <p:cNvGrpSpPr>
              <a:grpSpLocks/>
            </p:cNvGrpSpPr>
            <p:nvPr/>
          </p:nvGrpSpPr>
          <p:grpSpPr bwMode="auto">
            <a:xfrm>
              <a:off x="3630613" y="2286000"/>
              <a:ext cx="1838325" cy="3309938"/>
              <a:chOff x="2287" y="1392"/>
              <a:chExt cx="1158" cy="2085"/>
            </a:xfrm>
          </p:grpSpPr>
          <p:sp>
            <p:nvSpPr>
              <p:cNvPr id="107" name="AutoShape 8"/>
              <p:cNvSpPr>
                <a:spLocks noChangeArrowheads="1"/>
              </p:cNvSpPr>
              <p:nvPr/>
            </p:nvSpPr>
            <p:spPr bwMode="gray">
              <a:xfrm>
                <a:off x="2287" y="1392"/>
                <a:ext cx="1158" cy="2085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08" name="AutoShape 9"/>
              <p:cNvSpPr>
                <a:spLocks noChangeArrowheads="1"/>
              </p:cNvSpPr>
              <p:nvPr/>
            </p:nvSpPr>
            <p:spPr bwMode="gray">
              <a:xfrm>
                <a:off x="2333" y="1416"/>
                <a:ext cx="1063" cy="2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109" name="Group 10"/>
            <p:cNvGrpSpPr>
              <a:grpSpLocks/>
            </p:cNvGrpSpPr>
            <p:nvPr/>
          </p:nvGrpSpPr>
          <p:grpSpPr bwMode="auto">
            <a:xfrm>
              <a:off x="6467475" y="2286000"/>
              <a:ext cx="1838325" cy="3309938"/>
              <a:chOff x="4074" y="1392"/>
              <a:chExt cx="1158" cy="2085"/>
            </a:xfrm>
          </p:grpSpPr>
          <p:sp>
            <p:nvSpPr>
              <p:cNvPr id="110" name="AutoShape 11"/>
              <p:cNvSpPr>
                <a:spLocks noChangeArrowheads="1"/>
              </p:cNvSpPr>
              <p:nvPr/>
            </p:nvSpPr>
            <p:spPr bwMode="gray">
              <a:xfrm>
                <a:off x="4074" y="1392"/>
                <a:ext cx="1158" cy="208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11" name="AutoShape 12"/>
              <p:cNvSpPr>
                <a:spLocks noChangeArrowheads="1"/>
              </p:cNvSpPr>
              <p:nvPr/>
            </p:nvSpPr>
            <p:spPr bwMode="gray">
              <a:xfrm>
                <a:off x="4122" y="1422"/>
                <a:ext cx="1063" cy="2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112" name="Text Box 13"/>
            <p:cNvSpPr txBox="1">
              <a:spLocks noChangeArrowheads="1"/>
            </p:cNvSpPr>
            <p:nvPr/>
          </p:nvSpPr>
          <p:spPr bwMode="black">
            <a:xfrm>
              <a:off x="914400" y="3100948"/>
              <a:ext cx="1752600" cy="174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zh-CN" sz="1600" b="0" dirty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关注</a:t>
              </a:r>
              <a:endParaRPr lang="en-US" altLang="zh-CN" sz="1600" b="0" dirty="0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zh-CN" sz="1600" b="0" dirty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“</a:t>
              </a:r>
              <a:r>
                <a:rPr lang="zh-CN" altLang="en-US" sz="1600" b="0" dirty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国万触蕾”</a:t>
              </a:r>
              <a:endParaRPr lang="en-US" altLang="zh-CN" sz="1600" b="0" dirty="0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CN" altLang="zh-CN" sz="1600" b="0" dirty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微信公众平台</a:t>
              </a:r>
              <a:endParaRPr lang="en-US" altLang="zh-CN" sz="1600" b="0" dirty="0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3" name="Text Box 14">
              <a:extLst>
                <a:ext uri="{FF2B5EF4-FFF2-40B4-BE49-F238E27FC236}">
                  <a16:creationId xmlns:a16="http://schemas.microsoft.com/office/drawing/2014/main" id="{68C70976-AD26-4BD5-B303-3834C4D5FAF8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3671093" y="3006074"/>
              <a:ext cx="1752600" cy="2230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Char char="•"/>
              </a:pPr>
              <a:r>
                <a:rPr lang="zh-CN" altLang="zh-CN" sz="1600" b="0" dirty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点击进入微信公众平台</a:t>
              </a:r>
              <a:endParaRPr lang="en-US" altLang="zh-CN" sz="1600" b="0" dirty="0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  <a:p>
              <a:pPr eaLnBrk="1" hangingPunct="1">
                <a:spcBef>
                  <a:spcPct val="50000"/>
                </a:spcBef>
                <a:buClrTx/>
                <a:buFontTx/>
                <a:buChar char="•"/>
              </a:pPr>
              <a:r>
                <a:rPr lang="zh-CN" altLang="zh-CN" sz="1600" b="0" dirty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点击相应的栏目，即“开始订餐”；</a:t>
              </a:r>
              <a:endParaRPr lang="en-US" altLang="zh-CN" sz="1600" b="0" dirty="0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4" name="Text Box 15"/>
            <p:cNvSpPr txBox="1">
              <a:spLocks noChangeArrowheads="1"/>
            </p:cNvSpPr>
            <p:nvPr/>
          </p:nvSpPr>
          <p:spPr bwMode="black">
            <a:xfrm>
              <a:off x="6553200" y="3080286"/>
              <a:ext cx="1752600" cy="23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Char char="•"/>
              </a:pPr>
              <a:r>
                <a:rPr lang="zh-CN" altLang="zh-CN" sz="1600" b="0" dirty="0">
                  <a:solidFill>
                    <a:schemeClr val="bg1"/>
                  </a:solidFill>
                  <a:latin typeface="Arial" charset="0"/>
                  <a:ea typeface="宋体" pitchFamily="2" charset="-122"/>
                </a:rPr>
                <a:t>选择需要订餐的日期、餐次，进行单选、单退、全选、全退等操作，进行确认；</a:t>
              </a:r>
              <a:endParaRPr lang="en-US" altLang="zh-CN" sz="1600" b="0" dirty="0">
                <a:solidFill>
                  <a:schemeClr val="bg1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15" name="Group 16"/>
            <p:cNvGrpSpPr>
              <a:grpSpLocks/>
            </p:cNvGrpSpPr>
            <p:nvPr/>
          </p:nvGrpSpPr>
          <p:grpSpPr bwMode="auto">
            <a:xfrm>
              <a:off x="2971800" y="3810000"/>
              <a:ext cx="504825" cy="496888"/>
              <a:chOff x="1872" y="2352"/>
              <a:chExt cx="240" cy="240"/>
            </a:xfrm>
          </p:grpSpPr>
          <p:grpSp>
            <p:nvGrpSpPr>
              <p:cNvPr id="116" name="Group 17"/>
              <p:cNvGrpSpPr>
                <a:grpSpLocks/>
              </p:cNvGrpSpPr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123" name="Oval 1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24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25" name="Oval 2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 baseline="-2500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26" name="Oval 2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27" name="Oval 2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17" name="Group 23"/>
              <p:cNvGrpSpPr>
                <a:grpSpLocks/>
              </p:cNvGrpSpPr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118" name="Oval 24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19" name="Oval 25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20" name="Oval 26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21" name="Oval 27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22" name="Oval 28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128" name="Group 29"/>
            <p:cNvGrpSpPr>
              <a:grpSpLocks/>
            </p:cNvGrpSpPr>
            <p:nvPr/>
          </p:nvGrpSpPr>
          <p:grpSpPr bwMode="auto">
            <a:xfrm>
              <a:off x="5715000" y="3810000"/>
              <a:ext cx="504825" cy="496888"/>
              <a:chOff x="1872" y="2352"/>
              <a:chExt cx="240" cy="240"/>
            </a:xfrm>
          </p:grpSpPr>
          <p:grpSp>
            <p:nvGrpSpPr>
              <p:cNvPr id="129" name="Group 30"/>
              <p:cNvGrpSpPr>
                <a:grpSpLocks/>
              </p:cNvGrpSpPr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136" name="Oval 31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37" name="Oval 32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38" name="Oval 33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39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40" name="Oval 35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30" name="Group 36"/>
              <p:cNvGrpSpPr>
                <a:grpSpLocks/>
              </p:cNvGrpSpPr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131" name="Oval 37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32" name="Oval 38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33" name="Oval 39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34" name="Oval 40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35" name="Oval 41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buChar char="v"/>
                    <a:defRPr sz="3200" b="1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zh-CN" altLang="en-US" sz="1800" b="0">
                    <a:latin typeface="Arial" charset="0"/>
                    <a:ea typeface="宋体" pitchFamily="2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733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8078" y="123478"/>
            <a:ext cx="3175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4.2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如何获得领餐二维码？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69500" y="987574"/>
            <a:ext cx="6442860" cy="3606136"/>
            <a:chOff x="142875" y="1600200"/>
            <a:chExt cx="7896225" cy="4419600"/>
          </a:xfrm>
        </p:grpSpPr>
        <p:sp>
          <p:nvSpPr>
            <p:cNvPr id="44" name="AutoShape 3">
              <a:extLst>
                <a:ext uri="{FF2B5EF4-FFF2-40B4-BE49-F238E27FC236}">
                  <a16:creationId xmlns:a16="http://schemas.microsoft.com/office/drawing/2014/main" id="{D4E61760-DF5D-47F8-96DB-4E3BAADEC6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2875" y="1600200"/>
              <a:ext cx="2743200" cy="4419600"/>
            </a:xfrm>
            <a:prstGeom prst="rightArrow">
              <a:avLst>
                <a:gd name="adj1" fmla="val 62787"/>
                <a:gd name="adj2" fmla="val 41259"/>
              </a:avLst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</a:gradFill>
            <a:ln w="19050" cap="rnd" algn="ctr">
              <a:solidFill>
                <a:schemeClr val="bg2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zh-CN" altLang="zh-CN"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black">
            <a:xfrm>
              <a:off x="219075" y="2590800"/>
              <a:ext cx="2408238" cy="257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itchFamily="2" charset="2"/>
                <a:buNone/>
              </a:pPr>
              <a:r>
                <a:rPr lang="en-US" altLang="zh-CN" sz="1400" dirty="0">
                  <a:latin typeface="Arial" charset="0"/>
                  <a:ea typeface="宋体" pitchFamily="2" charset="-122"/>
                </a:rPr>
                <a:t> </a:t>
              </a:r>
              <a:r>
                <a:rPr lang="zh-CN" altLang="en-US" sz="1400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ea typeface="宋体" pitchFamily="2" charset="-122"/>
                </a:rPr>
                <a:t>领餐二维码</a:t>
              </a:r>
              <a:endParaRPr lang="en-US" altLang="zh-CN" sz="14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宋体" pitchFamily="2" charset="-122"/>
              </a:endParaRPr>
            </a:p>
            <a:p>
              <a:pPr>
                <a:spcBef>
                  <a:spcPct val="0"/>
                </a:spcBef>
                <a:buClrTx/>
                <a:buFont typeface="Wingdings" pitchFamily="2" charset="2"/>
                <a:buNone/>
              </a:pPr>
              <a:endParaRPr lang="en-US" altLang="zh-CN" sz="1000" dirty="0">
                <a:solidFill>
                  <a:srgbClr val="218321"/>
                </a:solidFill>
                <a:latin typeface="Arial" charset="0"/>
                <a:ea typeface="宋体" pitchFamily="2" charset="-122"/>
              </a:endParaRP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  <a:buFontTx/>
                <a:buChar char="•"/>
              </a:pPr>
              <a:r>
                <a:rPr lang="zh-CN" altLang="en-US" sz="1400" b="0" dirty="0">
                  <a:solidFill>
                    <a:srgbClr val="1C1C1C"/>
                  </a:solidFill>
                  <a:latin typeface="Arial" charset="0"/>
                  <a:ea typeface="宋体" pitchFamily="2" charset="-122"/>
                </a:rPr>
                <a:t>二维码扫描枪扫码领餐</a:t>
              </a:r>
              <a:endParaRPr lang="en-US" altLang="zh-CN" sz="1400" b="0" dirty="0">
                <a:solidFill>
                  <a:srgbClr val="1C1C1C"/>
                </a:solidFill>
                <a:latin typeface="Arial" charset="0"/>
                <a:ea typeface="宋体" pitchFamily="2" charset="-122"/>
              </a:endParaRP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  <a:buFontTx/>
                <a:buChar char="•"/>
              </a:pPr>
              <a:endParaRPr lang="en-US" altLang="zh-CN" sz="1400" b="0" dirty="0">
                <a:solidFill>
                  <a:srgbClr val="1C1C1C"/>
                </a:solidFill>
                <a:latin typeface="Arial" charset="0"/>
                <a:ea typeface="宋体" pitchFamily="2" charset="-122"/>
              </a:endParaRP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  <a:buFontTx/>
                <a:buChar char="•"/>
              </a:pPr>
              <a:endParaRPr lang="en-US" altLang="zh-CN" sz="1400" b="0" dirty="0">
                <a:solidFill>
                  <a:srgbClr val="1C1C1C"/>
                </a:solidFill>
                <a:latin typeface="Arial" charset="0"/>
                <a:ea typeface="宋体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400" dirty="0">
                  <a:solidFill>
                    <a:schemeClr val="accent2"/>
                  </a:solidFill>
                  <a:latin typeface="Arial" charset="0"/>
                  <a:ea typeface="宋体" pitchFamily="2" charset="-122"/>
                </a:rPr>
                <a:t> </a:t>
              </a:r>
              <a:r>
                <a: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  <a:ea typeface="宋体" pitchFamily="2" charset="-122"/>
                </a:rPr>
                <a:t>验证码</a:t>
              </a:r>
              <a:endParaRPr lang="en-US" altLang="zh-CN" sz="14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宋体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zh-CN" sz="1000" dirty="0">
                <a:solidFill>
                  <a:schemeClr val="accent2"/>
                </a:solidFill>
                <a:latin typeface="Arial" charset="0"/>
                <a:ea typeface="宋体" pitchFamily="2" charset="-122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Char char="•"/>
              </a:pPr>
              <a:r>
                <a:rPr lang="zh-CN" altLang="en-US" sz="1400" b="0" dirty="0">
                  <a:solidFill>
                    <a:srgbClr val="1C1C1C"/>
                  </a:solidFill>
                  <a:latin typeface="Arial" charset="0"/>
                  <a:ea typeface="宋体" pitchFamily="2" charset="-122"/>
                </a:rPr>
                <a:t>普通消费机按键输入领餐</a:t>
              </a:r>
              <a:endParaRPr lang="en-US" altLang="zh-CN" sz="1400" b="0" dirty="0">
                <a:solidFill>
                  <a:srgbClr val="1C1C1C"/>
                </a:solidFill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46" name="Group 6"/>
            <p:cNvGrpSpPr>
              <a:grpSpLocks/>
            </p:cNvGrpSpPr>
            <p:nvPr/>
          </p:nvGrpSpPr>
          <p:grpSpPr bwMode="auto">
            <a:xfrm>
              <a:off x="3114675" y="1828800"/>
              <a:ext cx="4924425" cy="1228725"/>
              <a:chOff x="2304" y="1200"/>
              <a:chExt cx="3102" cy="774"/>
            </a:xfrm>
          </p:grpSpPr>
          <p:sp>
            <p:nvSpPr>
              <p:cNvPr id="47" name="AutoShape 7">
                <a:extLst>
                  <a:ext uri="{FF2B5EF4-FFF2-40B4-BE49-F238E27FC236}">
                    <a16:creationId xmlns:a16="http://schemas.microsoft.com/office/drawing/2014/main" id="{176546FC-734F-4096-8214-891F34AF55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120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48" name="AutoShape 8"/>
              <p:cNvSpPr>
                <a:spLocks noChangeArrowheads="1"/>
              </p:cNvSpPr>
              <p:nvPr/>
            </p:nvSpPr>
            <p:spPr bwMode="gray">
              <a:xfrm>
                <a:off x="2304" y="148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49" name="Group 9"/>
            <p:cNvGrpSpPr>
              <a:grpSpLocks/>
            </p:cNvGrpSpPr>
            <p:nvPr/>
          </p:nvGrpSpPr>
          <p:grpSpPr bwMode="auto">
            <a:xfrm>
              <a:off x="3114675" y="3190875"/>
              <a:ext cx="4924425" cy="1228725"/>
              <a:chOff x="2304" y="2058"/>
              <a:chExt cx="3102" cy="774"/>
            </a:xfrm>
          </p:grpSpPr>
          <p:sp>
            <p:nvSpPr>
              <p:cNvPr id="50" name="AutoShape 10">
                <a:extLst>
                  <a:ext uri="{FF2B5EF4-FFF2-40B4-BE49-F238E27FC236}">
                    <a16:creationId xmlns:a16="http://schemas.microsoft.com/office/drawing/2014/main" id="{F12BCEB3-B0ED-4399-8727-59AD331174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2058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51" name="AutoShape 11"/>
              <p:cNvSpPr>
                <a:spLocks noChangeArrowheads="1"/>
              </p:cNvSpPr>
              <p:nvPr/>
            </p:nvSpPr>
            <p:spPr bwMode="gray">
              <a:xfrm>
                <a:off x="2304" y="2352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52" name="Group 12"/>
            <p:cNvGrpSpPr>
              <a:grpSpLocks/>
            </p:cNvGrpSpPr>
            <p:nvPr/>
          </p:nvGrpSpPr>
          <p:grpSpPr bwMode="auto">
            <a:xfrm>
              <a:off x="3114675" y="4495800"/>
              <a:ext cx="4924425" cy="1228725"/>
              <a:chOff x="2304" y="2880"/>
              <a:chExt cx="3102" cy="774"/>
            </a:xfrm>
          </p:grpSpPr>
          <p:sp>
            <p:nvSpPr>
              <p:cNvPr id="53" name="AutoShape 13">
                <a:extLst>
                  <a:ext uri="{FF2B5EF4-FFF2-40B4-BE49-F238E27FC236}">
                    <a16:creationId xmlns:a16="http://schemas.microsoft.com/office/drawing/2014/main" id="{DCFC5178-A97B-4DA7-92CF-69BCEAD4800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4" y="2880"/>
                <a:ext cx="3072" cy="774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21176"/>
                      <a:invGamma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54" name="AutoShape 14"/>
              <p:cNvSpPr>
                <a:spLocks noChangeArrowheads="1"/>
              </p:cNvSpPr>
              <p:nvPr/>
            </p:nvSpPr>
            <p:spPr bwMode="gray">
              <a:xfrm>
                <a:off x="2304" y="3168"/>
                <a:ext cx="336" cy="24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55" name="Text Box 15"/>
            <p:cNvSpPr txBox="1">
              <a:spLocks noChangeArrowheads="1"/>
            </p:cNvSpPr>
            <p:nvPr/>
          </p:nvSpPr>
          <p:spPr bwMode="gray">
            <a:xfrm>
              <a:off x="3800475" y="4660900"/>
              <a:ext cx="4032250" cy="1056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zh-CN" sz="1600" b="0" dirty="0">
                  <a:latin typeface="Arial" charset="0"/>
                  <a:ea typeface="宋体" pitchFamily="2" charset="-122"/>
                </a:rPr>
                <a:t>如果是触摸屏领餐机，可以在二维码扫描枪上直接扫描手机屏幕上的领餐二维码进行领餐</a:t>
              </a:r>
              <a:r>
                <a:rPr lang="zh-CN" altLang="en-US" sz="1800" b="0" dirty="0">
                  <a:latin typeface="Arial" charset="0"/>
                  <a:ea typeface="宋体" pitchFamily="2" charset="-122"/>
                </a:rPr>
                <a:t>。</a:t>
              </a:r>
              <a:endParaRPr lang="en-US" altLang="zh-CN" sz="1600" b="0" dirty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gray">
            <a:xfrm>
              <a:off x="3800475" y="3453391"/>
              <a:ext cx="4032250" cy="71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zh-CN" sz="1600" b="0" dirty="0">
                  <a:latin typeface="Arial" charset="0"/>
                  <a:ea typeface="宋体" pitchFamily="2" charset="-122"/>
                </a:rPr>
                <a:t>如果是刷卡</a:t>
              </a:r>
              <a:r>
                <a:rPr lang="en-US" altLang="zh-CN" sz="1600" b="0" dirty="0">
                  <a:latin typeface="Arial" charset="0"/>
                  <a:ea typeface="宋体" pitchFamily="2" charset="-122"/>
                </a:rPr>
                <a:t>POS</a:t>
              </a:r>
              <a:r>
                <a:rPr lang="zh-CN" altLang="zh-CN" sz="1600" b="0" dirty="0">
                  <a:latin typeface="Arial" charset="0"/>
                  <a:ea typeface="宋体" pitchFamily="2" charset="-122"/>
                </a:rPr>
                <a:t>机，可查看界面上的验证码，在机器上输入验证领餐</a:t>
              </a:r>
              <a:r>
                <a:rPr lang="zh-CN" altLang="en-US" sz="1600" b="0" dirty="0">
                  <a:latin typeface="Arial" charset="0"/>
                  <a:ea typeface="宋体" pitchFamily="2" charset="-122"/>
                </a:rPr>
                <a:t>；</a:t>
              </a:r>
              <a:endParaRPr lang="en-US" altLang="zh-CN" sz="1600" b="0" dirty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gray">
            <a:xfrm>
              <a:off x="3800475" y="1993900"/>
              <a:ext cx="4032250" cy="101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32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zh-CN" sz="1600" b="0" dirty="0">
                  <a:latin typeface="Arial" charset="0"/>
                  <a:ea typeface="宋体" pitchFamily="2" charset="-122"/>
                </a:rPr>
                <a:t>在微信订餐系统中点击二维码，即可进入二维码界面；</a:t>
              </a:r>
              <a:endParaRPr lang="en-US" altLang="zh-CN" sz="1600" b="0" dirty="0">
                <a:latin typeface="Arial" charset="0"/>
                <a:ea typeface="宋体" pitchFamily="2" charset="-122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 b="0" dirty="0">
                  <a:latin typeface="Arial" charset="0"/>
                  <a:ea typeface="宋体" pitchFamily="2" charset="-122"/>
                </a:rPr>
                <a:t>在领餐时段内自动生成；</a:t>
              </a:r>
              <a:endParaRPr lang="en-US" altLang="zh-CN" sz="1600" b="0" dirty="0"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521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8078" y="123478"/>
            <a:ext cx="1636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4.3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其他疑难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9244"/>
              </p:ext>
            </p:extLst>
          </p:nvPr>
        </p:nvGraphicFramePr>
        <p:xfrm>
          <a:off x="1259632" y="915566"/>
          <a:ext cx="6797796" cy="3704723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78368">
                  <a:extLst>
                    <a:ext uri="{9D8B030D-6E8A-4147-A177-3AD203B41FA5}">
                      <a16:colId xmlns:a16="http://schemas.microsoft.com/office/drawing/2014/main" val="2912858473"/>
                    </a:ext>
                  </a:extLst>
                </a:gridCol>
                <a:gridCol w="1945835">
                  <a:extLst>
                    <a:ext uri="{9D8B030D-6E8A-4147-A177-3AD203B41FA5}">
                      <a16:colId xmlns:a16="http://schemas.microsoft.com/office/drawing/2014/main" val="3271521688"/>
                    </a:ext>
                  </a:extLst>
                </a:gridCol>
                <a:gridCol w="2154456">
                  <a:extLst>
                    <a:ext uri="{9D8B030D-6E8A-4147-A177-3AD203B41FA5}">
                      <a16:colId xmlns:a16="http://schemas.microsoft.com/office/drawing/2014/main" val="169742011"/>
                    </a:ext>
                  </a:extLst>
                </a:gridCol>
                <a:gridCol w="2219137">
                  <a:extLst>
                    <a:ext uri="{9D8B030D-6E8A-4147-A177-3AD203B41FA5}">
                      <a16:colId xmlns:a16="http://schemas.microsoft.com/office/drawing/2014/main" val="1950824235"/>
                    </a:ext>
                  </a:extLst>
                </a:gridCol>
              </a:tblGrid>
              <a:tr h="4560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序号  </a:t>
                      </a:r>
                    </a:p>
                  </a:txBody>
                  <a:tcPr marL="59171" marR="59171" marT="29585" marB="295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问题描述</a:t>
                      </a:r>
                    </a:p>
                  </a:txBody>
                  <a:tcPr marL="59171" marR="59171" marT="29585" marB="295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原因</a:t>
                      </a:r>
                    </a:p>
                  </a:txBody>
                  <a:tcPr marL="59171" marR="59171" marT="29585" marB="295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解决方法</a:t>
                      </a:r>
                    </a:p>
                  </a:txBody>
                  <a:tcPr marL="59171" marR="59171" marT="29585" marB="29585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724704"/>
                  </a:ext>
                </a:extLst>
              </a:tr>
              <a:tr h="438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</a:t>
                      </a:r>
                      <a:endParaRPr lang="zh-CN" altLang="en-US" sz="1200" dirty="0"/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无法打开网页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网络不通或服务器故障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检查手机网络，退出微信再试，联系行政部管理员或</a:t>
                      </a:r>
                      <a:r>
                        <a:rPr lang="en-US" altLang="zh-CN" sz="1200" dirty="0"/>
                        <a:t>IT</a:t>
                      </a:r>
                      <a:endParaRPr lang="zh-CN" altLang="en-US" sz="1200" dirty="0"/>
                    </a:p>
                  </a:txBody>
                  <a:tcPr marL="59171" marR="59171" marT="29585" marB="29585" anchor="ctr"/>
                </a:tc>
                <a:extLst>
                  <a:ext uri="{0D108BD9-81ED-4DB2-BD59-A6C34878D82A}">
                    <a16:rowId xmlns:a16="http://schemas.microsoft.com/office/drawing/2014/main" val="428874882"/>
                  </a:ext>
                </a:extLst>
              </a:tr>
              <a:tr h="438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</a:t>
                      </a:r>
                      <a:endParaRPr lang="zh-CN" altLang="en-US" sz="1200" dirty="0"/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权限不足，请联系管理员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登录时间过长，账户错误，用户没开通权限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关闭订餐系统再进，检查账户是否有误，联系行政部管理员</a:t>
                      </a:r>
                    </a:p>
                  </a:txBody>
                  <a:tcPr marL="59171" marR="59171" marT="29585" marB="29585" anchor="ctr"/>
                </a:tc>
                <a:extLst>
                  <a:ext uri="{0D108BD9-81ED-4DB2-BD59-A6C34878D82A}">
                    <a16:rowId xmlns:a16="http://schemas.microsoft.com/office/drawing/2014/main" val="1287988356"/>
                  </a:ext>
                </a:extLst>
              </a:tr>
              <a:tr h="438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</a:t>
                      </a:r>
                      <a:endParaRPr lang="zh-CN" altLang="en-US" sz="1200" dirty="0"/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二维码显示不出来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手机网络卡慢，不在就餐时间段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返回主页刷新二维码，切换网络（</a:t>
                      </a:r>
                      <a:r>
                        <a:rPr lang="en-US" altLang="zh-CN" sz="1200" dirty="0"/>
                        <a:t>4G</a:t>
                      </a:r>
                      <a:r>
                        <a:rPr lang="zh-CN" altLang="en-US" sz="1200" dirty="0"/>
                        <a:t>或</a:t>
                      </a:r>
                      <a:r>
                        <a:rPr lang="en-US" altLang="zh-CN" sz="1200" dirty="0" err="1"/>
                        <a:t>WiFi</a:t>
                      </a:r>
                      <a:r>
                        <a:rPr lang="zh-CN" altLang="en-US" sz="1200" dirty="0"/>
                        <a:t>）</a:t>
                      </a:r>
                    </a:p>
                  </a:txBody>
                  <a:tcPr marL="59171" marR="59171" marT="29585" marB="29585" anchor="ctr"/>
                </a:tc>
                <a:extLst>
                  <a:ext uri="{0D108BD9-81ED-4DB2-BD59-A6C34878D82A}">
                    <a16:rowId xmlns:a16="http://schemas.microsoft.com/office/drawing/2014/main" val="1222533551"/>
                  </a:ext>
                </a:extLst>
              </a:tr>
              <a:tr h="6286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4</a:t>
                      </a:r>
                      <a:endParaRPr lang="zh-CN" altLang="en-US" sz="1200" dirty="0"/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二维码刷不了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二维码时间过长、别人的截图、不是领餐二维码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二维码有效时间只有</a:t>
                      </a:r>
                      <a:r>
                        <a:rPr lang="en-US" altLang="zh-CN" sz="1200" dirty="0"/>
                        <a:t>10</a:t>
                      </a:r>
                      <a:r>
                        <a:rPr lang="zh-CN" altLang="en-US" sz="1200" dirty="0"/>
                        <a:t>分钟，超时后请返回主页重新获取二维码</a:t>
                      </a:r>
                    </a:p>
                  </a:txBody>
                  <a:tcPr marL="59171" marR="59171" marT="29585" marB="29585" anchor="ctr"/>
                </a:tc>
                <a:extLst>
                  <a:ext uri="{0D108BD9-81ED-4DB2-BD59-A6C34878D82A}">
                    <a16:rowId xmlns:a16="http://schemas.microsoft.com/office/drawing/2014/main" val="2730149642"/>
                  </a:ext>
                </a:extLst>
              </a:tr>
              <a:tr h="434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5</a:t>
                      </a:r>
                      <a:endParaRPr lang="zh-CN" altLang="en-US" sz="1200" dirty="0"/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安全中心“我”显示乱码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用户账户信息错误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联系行政部管理员或</a:t>
                      </a:r>
                      <a:r>
                        <a:rPr lang="en-US" altLang="zh-CN" sz="1200" dirty="0"/>
                        <a:t>IT</a:t>
                      </a:r>
                      <a:endParaRPr lang="zh-CN" altLang="en-US" sz="1200" dirty="0"/>
                    </a:p>
                  </a:txBody>
                  <a:tcPr marL="59171" marR="59171" marT="29585" marB="29585" anchor="ctr"/>
                </a:tc>
                <a:extLst>
                  <a:ext uri="{0D108BD9-81ED-4DB2-BD59-A6C34878D82A}">
                    <a16:rowId xmlns:a16="http://schemas.microsoft.com/office/drawing/2014/main" val="352219512"/>
                  </a:ext>
                </a:extLst>
              </a:tr>
              <a:tr h="434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6</a:t>
                      </a:r>
                      <a:endParaRPr lang="zh-CN" altLang="en-US" sz="1200" dirty="0"/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领餐时提示网络不通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刷卡扫码机网络故障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联系行政部管理员或</a:t>
                      </a:r>
                      <a:r>
                        <a:rPr lang="en-US" altLang="zh-CN" sz="1200" dirty="0"/>
                        <a:t>IT</a:t>
                      </a:r>
                      <a:endParaRPr lang="zh-CN" altLang="en-US" sz="1200" dirty="0"/>
                    </a:p>
                  </a:txBody>
                  <a:tcPr marL="59171" marR="59171" marT="29585" marB="29585" anchor="ctr"/>
                </a:tc>
                <a:extLst>
                  <a:ext uri="{0D108BD9-81ED-4DB2-BD59-A6C34878D82A}">
                    <a16:rowId xmlns:a16="http://schemas.microsoft.com/office/drawing/2014/main" val="1795365159"/>
                  </a:ext>
                </a:extLst>
              </a:tr>
              <a:tr h="434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7</a:t>
                      </a:r>
                      <a:endParaRPr lang="zh-CN" altLang="en-US" sz="1200" dirty="0"/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订了餐领不了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数据未同步或同步出错</a:t>
                      </a:r>
                    </a:p>
                  </a:txBody>
                  <a:tcPr marL="59171" marR="59171" marT="29585" marB="2958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联系行政部或食堂管理员</a:t>
                      </a:r>
                    </a:p>
                  </a:txBody>
                  <a:tcPr marL="59171" marR="59171" marT="29585" marB="29585" anchor="ctr"/>
                </a:tc>
                <a:extLst>
                  <a:ext uri="{0D108BD9-81ED-4DB2-BD59-A6C34878D82A}">
                    <a16:rowId xmlns:a16="http://schemas.microsoft.com/office/drawing/2014/main" val="910630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311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gray">
          <a:xfrm>
            <a:off x="2133600" y="1851670"/>
            <a:ext cx="53403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1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CN" alt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2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1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4853" y="4496221"/>
            <a:ext cx="2398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思源黑体 CN Medium" pitchFamily="34" charset="-122"/>
                <a:ea typeface="思源黑体 CN Medium" pitchFamily="34" charset="-122"/>
              </a:rPr>
              <a:t>惠州电信微信订餐系统说明</a:t>
            </a:r>
          </a:p>
        </p:txBody>
      </p:sp>
      <p:pic>
        <p:nvPicPr>
          <p:cNvPr id="6" name="Picture 5" descr="D:\UI界面合集\何秀明UI集合\官网\成功案例图标\企业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25" y="4489187"/>
            <a:ext cx="345418" cy="3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3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699542"/>
            <a:ext cx="75608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思源黑体 CN Medium" pitchFamily="34" charset="-122"/>
                <a:ea typeface="思源黑体 CN Medium" pitchFamily="34" charset="-122"/>
              </a:rPr>
              <a:t>第一种：通过直接“扫一扫”功能进行添加关注：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思源黑体 CN Medium" pitchFamily="34" charset="-122"/>
                <a:ea typeface="思源黑体 CN Medium" pitchFamily="34" charset="-122"/>
              </a:rPr>
              <a:t>点击图中的“</a:t>
            </a:r>
            <a:r>
              <a:rPr lang="en-US" altLang="zh-CN" sz="1400" dirty="0">
                <a:latin typeface="思源黑体 CN Medium" pitchFamily="34" charset="-122"/>
                <a:ea typeface="思源黑体 CN Medium" pitchFamily="34" charset="-122"/>
              </a:rPr>
              <a:t>+”</a:t>
            </a:r>
            <a:r>
              <a:rPr lang="zh-CN" altLang="en-US" sz="1400" dirty="0">
                <a:latin typeface="思源黑体 CN Medium" pitchFamily="34" charset="-122"/>
                <a:ea typeface="思源黑体 CN Medium" pitchFamily="34" charset="-122"/>
              </a:rPr>
              <a:t>号，选择“扫一扫”；这样你就可以直接用摄像头对着微信二维码图标进行公众号关注了。</a:t>
            </a:r>
          </a:p>
        </p:txBody>
      </p:sp>
      <p:pic>
        <p:nvPicPr>
          <p:cNvPr id="2050" name="Picture 2" descr="D:\UI界面合集\何秀明UI集合\UI集合\触蕾\触蕾公众号二维码\触蕾公众号12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86" y="2226110"/>
            <a:ext cx="1706620" cy="170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851920" y="3951514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国万触蕾二维码</a:t>
            </a:r>
          </a:p>
        </p:txBody>
      </p:sp>
      <p:sp>
        <p:nvSpPr>
          <p:cNvPr id="8" name="矩形 7"/>
          <p:cNvSpPr/>
          <p:nvPr/>
        </p:nvSpPr>
        <p:spPr>
          <a:xfrm>
            <a:off x="268078" y="123478"/>
            <a:ext cx="291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1.1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关注公众号（扫码）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179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699542"/>
            <a:ext cx="7560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思源黑体 CN Medium" pitchFamily="34" charset="-122"/>
                <a:ea typeface="思源黑体 CN Medium" pitchFamily="34" charset="-122"/>
              </a:rPr>
              <a:t>第二种：通过“添加朋友”功能，查找并添加微信公众号。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点击图中的“</a:t>
            </a: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+”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号，选择“添加朋友”；再选择“查找公众号”选项。输入“国万触蕾</a:t>
            </a:r>
            <a:r>
              <a:rPr lang="en-US" altLang="zh-CN" sz="1600" dirty="0">
                <a:latin typeface="思源黑体 CN Medium" pitchFamily="34" charset="-122"/>
                <a:ea typeface="思源黑体 CN Medium" pitchFamily="34" charset="-122"/>
              </a:rPr>
              <a:t>”</a:t>
            </a:r>
            <a:r>
              <a:rPr lang="zh-CN" altLang="en-US" sz="1600" dirty="0">
                <a:latin typeface="思源黑体 CN Medium" pitchFamily="34" charset="-122"/>
                <a:ea typeface="思源黑体 CN Medium" pitchFamily="34" charset="-122"/>
              </a:rPr>
              <a:t>，并关注即可。</a:t>
            </a:r>
          </a:p>
        </p:txBody>
      </p:sp>
      <p:pic>
        <p:nvPicPr>
          <p:cNvPr id="7" name="图片 6" descr="如何关注微信公众账号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966014"/>
            <a:ext cx="1525318" cy="260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如何关注微信公众账号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4399" y="1966014"/>
            <a:ext cx="1574927" cy="267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4"/>
          <a:stretch/>
        </p:blipFill>
        <p:spPr>
          <a:xfrm>
            <a:off x="4932041" y="1993584"/>
            <a:ext cx="1577992" cy="257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4"/>
          <a:stretch/>
        </p:blipFill>
        <p:spPr>
          <a:xfrm>
            <a:off x="6954942" y="1993584"/>
            <a:ext cx="1445899" cy="2400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接箭头连接符 2"/>
          <p:cNvCxnSpPr/>
          <p:nvPr/>
        </p:nvCxnSpPr>
        <p:spPr>
          <a:xfrm flipH="1">
            <a:off x="5652120" y="1779662"/>
            <a:ext cx="504056" cy="4904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7527667" y="2355726"/>
            <a:ext cx="504056" cy="4904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19124" y="2028207"/>
            <a:ext cx="860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</a:rPr>
              <a:t>已关注</a:t>
            </a:r>
          </a:p>
        </p:txBody>
      </p:sp>
      <p:sp>
        <p:nvSpPr>
          <p:cNvPr id="14" name="椭圆 13"/>
          <p:cNvSpPr/>
          <p:nvPr/>
        </p:nvSpPr>
        <p:spPr>
          <a:xfrm>
            <a:off x="1383077" y="4656967"/>
            <a:ext cx="262992" cy="2629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1</a:t>
            </a:r>
            <a:endParaRPr lang="zh-CN" altLang="en-US" sz="1600" dirty="0"/>
          </a:p>
        </p:txBody>
      </p:sp>
      <p:sp>
        <p:nvSpPr>
          <p:cNvPr id="15" name="椭圆 14"/>
          <p:cNvSpPr/>
          <p:nvPr/>
        </p:nvSpPr>
        <p:spPr>
          <a:xfrm>
            <a:off x="3490366" y="4663037"/>
            <a:ext cx="262992" cy="2629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2</a:t>
            </a:r>
            <a:endParaRPr lang="zh-CN" altLang="en-US" sz="1600" dirty="0"/>
          </a:p>
        </p:txBody>
      </p:sp>
      <p:sp>
        <p:nvSpPr>
          <p:cNvPr id="16" name="椭圆 15"/>
          <p:cNvSpPr/>
          <p:nvPr/>
        </p:nvSpPr>
        <p:spPr>
          <a:xfrm>
            <a:off x="5589541" y="4663037"/>
            <a:ext cx="262992" cy="2629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3</a:t>
            </a:r>
            <a:endParaRPr lang="zh-CN" altLang="en-US" sz="1600" dirty="0"/>
          </a:p>
        </p:txBody>
      </p:sp>
      <p:sp>
        <p:nvSpPr>
          <p:cNvPr id="17" name="椭圆 16"/>
          <p:cNvSpPr/>
          <p:nvPr/>
        </p:nvSpPr>
        <p:spPr>
          <a:xfrm>
            <a:off x="7648199" y="4663037"/>
            <a:ext cx="262992" cy="2629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4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268078" y="123478"/>
            <a:ext cx="291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1.2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关注公众号（添加）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9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078" y="123478"/>
            <a:ext cx="291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1.3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关注公众号（登录）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18" name="图片 17" descr="C:\Users\HU\Desktop\1\1.PNG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96136" y="716781"/>
            <a:ext cx="2345981" cy="416132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55576" y="699542"/>
            <a:ext cx="7560840" cy="1664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、默认账号为单位标注（</a:t>
            </a:r>
            <a:r>
              <a:rPr lang="en-US" altLang="zh-CN" b="1" dirty="0" err="1"/>
              <a:t>hzdx</a:t>
            </a:r>
            <a:r>
              <a:rPr lang="zh-CN" altLang="en-US" b="1" dirty="0"/>
              <a:t>）</a:t>
            </a:r>
            <a:r>
              <a:rPr lang="en-US" altLang="zh-CN" b="1" dirty="0"/>
              <a:t>+</a:t>
            </a:r>
            <a:r>
              <a:rPr lang="zh-CN" altLang="en-US" b="1" dirty="0"/>
              <a:t>员工工号或手机号码。</a:t>
            </a:r>
            <a:endParaRPr lang="en-US" altLang="zh-CN" b="1" dirty="0"/>
          </a:p>
          <a:p>
            <a:pPr>
              <a:lnSpc>
                <a:spcPct val="20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、默认密码是：</a:t>
            </a:r>
            <a:r>
              <a:rPr lang="en-US" altLang="zh-CN" b="1" dirty="0"/>
              <a:t>111111</a:t>
            </a:r>
            <a:r>
              <a:rPr lang="zh-CN" altLang="en-US" b="1" dirty="0"/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、首次登录后请尽快修改登录密码和密保。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517720" y="410005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登录界面</a:t>
            </a:r>
          </a:p>
        </p:txBody>
      </p:sp>
    </p:spTree>
    <p:extLst>
      <p:ext uri="{BB962C8B-B14F-4D97-AF65-F5344CB8AC3E}">
        <p14:creationId xmlns:p14="http://schemas.microsoft.com/office/powerpoint/2010/main" val="390285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99792" y="1770729"/>
            <a:ext cx="2593256" cy="854943"/>
            <a:chOff x="2051720" y="1635646"/>
            <a:chExt cx="2593256" cy="854943"/>
          </a:xfrm>
        </p:grpSpPr>
        <p:grpSp>
          <p:nvGrpSpPr>
            <p:cNvPr id="10" name="组合 9"/>
            <p:cNvGrpSpPr/>
            <p:nvPr/>
          </p:nvGrpSpPr>
          <p:grpSpPr>
            <a:xfrm>
              <a:off x="2051720" y="1635646"/>
              <a:ext cx="854943" cy="854943"/>
              <a:chOff x="3059831" y="1013469"/>
              <a:chExt cx="854943" cy="854943"/>
            </a:xfrm>
          </p:grpSpPr>
          <p:sp>
            <p:nvSpPr>
              <p:cNvPr id="12" name="AutoShape 5"/>
              <p:cNvSpPr>
                <a:spLocks noChangeArrowheads="1"/>
              </p:cNvSpPr>
              <p:nvPr/>
            </p:nvSpPr>
            <p:spPr bwMode="gray">
              <a:xfrm>
                <a:off x="3059831" y="1013469"/>
                <a:ext cx="854943" cy="854943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1800" b="0"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gray">
              <a:xfrm>
                <a:off x="3266640" y="1148553"/>
                <a:ext cx="44132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32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b="0" dirty="0">
                    <a:solidFill>
                      <a:schemeClr val="bg1"/>
                    </a:solidFill>
                    <a:latin typeface="Arial" charset="0"/>
                    <a:ea typeface="宋体" pitchFamily="2" charset="-122"/>
                  </a:rPr>
                  <a:t>2</a:t>
                </a: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3024019" y="180150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800" dirty="0">
                  <a:solidFill>
                    <a:srgbClr val="000000"/>
                  </a:solidFill>
                  <a:latin typeface="思源黑体 CN Medium" pitchFamily="34" charset="-122"/>
                  <a:ea typeface="思源黑体 CN Medium" pitchFamily="34" charset="-122"/>
                </a:rPr>
                <a:t>功能操作</a:t>
              </a:r>
              <a:endParaRPr lang="en-US" altLang="zh-CN" sz="28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51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8078" y="12347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功能操作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63688" y="1618407"/>
            <a:ext cx="1829946" cy="1829946"/>
            <a:chOff x="1403648" y="2459979"/>
            <a:chExt cx="1863137" cy="1863137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5B10D31E-6C10-41CB-8274-CF53904F4D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03648" y="2459979"/>
              <a:ext cx="1863137" cy="1863137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6667"/>
                    <a:invGamma/>
                    <a:alpha val="12000"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6667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18D86B0A-2628-4B71-A0AA-9564FD60DF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53795" y="2613890"/>
              <a:ext cx="1555314" cy="155531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17575CD5-466D-427D-B345-099F7DD400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74916" y="2914493"/>
              <a:ext cx="1160428" cy="95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主要</a:t>
              </a:r>
              <a:endPara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功能</a:t>
              </a:r>
              <a:endParaRPr lang="en-US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67944" y="1247050"/>
            <a:ext cx="3415485" cy="415955"/>
            <a:chOff x="7885" y="2026"/>
            <a:chExt cx="8646" cy="1053"/>
          </a:xfrm>
        </p:grpSpPr>
        <p:sp>
          <p:nvSpPr>
            <p:cNvPr id="23" name="圆角矩形 22"/>
            <p:cNvSpPr/>
            <p:nvPr/>
          </p:nvSpPr>
          <p:spPr>
            <a:xfrm>
              <a:off x="7885" y="2026"/>
              <a:ext cx="1094" cy="9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586" y="2066"/>
              <a:ext cx="6945" cy="1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latin typeface="思源黑体 CN Medium" pitchFamily="34" charset="-122"/>
                  <a:ea typeface="思源黑体 CN Medium" pitchFamily="34" charset="-122"/>
                  <a:sym typeface="宋体" panose="02010600030101010101" pitchFamily="2" charset="-122"/>
                </a:rPr>
                <a:t>订餐、退餐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67944" y="1923678"/>
            <a:ext cx="3415485" cy="415955"/>
            <a:chOff x="7885" y="2026"/>
            <a:chExt cx="8646" cy="1053"/>
          </a:xfrm>
        </p:grpSpPr>
        <p:sp>
          <p:nvSpPr>
            <p:cNvPr id="45" name="圆角矩形 44"/>
            <p:cNvSpPr/>
            <p:nvPr/>
          </p:nvSpPr>
          <p:spPr>
            <a:xfrm>
              <a:off x="7885" y="2026"/>
              <a:ext cx="1094" cy="9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586" y="2066"/>
              <a:ext cx="6945" cy="1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latin typeface="思源黑体 CN Medium" pitchFamily="34" charset="-122"/>
                  <a:ea typeface="思源黑体 CN Medium" pitchFamily="34" charset="-122"/>
                  <a:sym typeface="宋体" panose="02010600030101010101" pitchFamily="2" charset="-122"/>
                </a:rPr>
                <a:t>预订及消费记录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068886" y="2585979"/>
            <a:ext cx="3415485" cy="415955"/>
            <a:chOff x="7885" y="2026"/>
            <a:chExt cx="8646" cy="1053"/>
          </a:xfrm>
        </p:grpSpPr>
        <p:sp>
          <p:nvSpPr>
            <p:cNvPr id="48" name="圆角矩形 47"/>
            <p:cNvSpPr/>
            <p:nvPr/>
          </p:nvSpPr>
          <p:spPr>
            <a:xfrm>
              <a:off x="7885" y="2026"/>
              <a:ext cx="1094" cy="9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586" y="2066"/>
              <a:ext cx="6945" cy="1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latin typeface="思源黑体 CN Medium" pitchFamily="34" charset="-122"/>
                  <a:ea typeface="思源黑体 CN Medium" pitchFamily="34" charset="-122"/>
                  <a:sym typeface="宋体" panose="02010600030101010101" pitchFamily="2" charset="-122"/>
                </a:rPr>
                <a:t>二维码领餐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67944" y="3316081"/>
            <a:ext cx="3415485" cy="415955"/>
            <a:chOff x="7885" y="2026"/>
            <a:chExt cx="8646" cy="1053"/>
          </a:xfrm>
        </p:grpSpPr>
        <p:sp>
          <p:nvSpPr>
            <p:cNvPr id="51" name="圆角矩形 50"/>
            <p:cNvSpPr/>
            <p:nvPr/>
          </p:nvSpPr>
          <p:spPr>
            <a:xfrm>
              <a:off x="7885" y="2026"/>
              <a:ext cx="1094" cy="98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</a:t>
              </a: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586" y="2066"/>
              <a:ext cx="6945" cy="1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latin typeface="思源黑体 CN Medium" pitchFamily="34" charset="-122"/>
                  <a:ea typeface="思源黑体 CN Medium" pitchFamily="34" charset="-122"/>
                  <a:sym typeface="宋体" panose="02010600030101010101" pitchFamily="2" charset="-122"/>
                </a:rPr>
                <a:t>个人中心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96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68078" y="123478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2.1 </a:t>
            </a:r>
            <a:r>
              <a:rPr lang="zh-CN" altLang="en-US" sz="2000" dirty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主界面</a:t>
            </a:r>
            <a:endParaRPr lang="en-US" altLang="zh-CN" sz="20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19" name="图片 18" descr="C:\Users\HU\Desktop\1\微信图片_20191028103404.jpg微信图片_201910281034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24267" y="655326"/>
            <a:ext cx="2237596" cy="4179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直接箭头连接符 3"/>
          <p:cNvCxnSpPr/>
          <p:nvPr/>
        </p:nvCxnSpPr>
        <p:spPr>
          <a:xfrm flipH="1">
            <a:off x="2215063" y="905004"/>
            <a:ext cx="720080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27584" y="68792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关闭管理中心可返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回至公众号界面</a:t>
            </a: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5311407" y="905004"/>
            <a:ext cx="720080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017695" y="637664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浮窗（快捷方式）、转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发、发送给朋友、收藏、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分享</a:t>
            </a:r>
          </a:p>
        </p:txBody>
      </p:sp>
      <p:cxnSp>
        <p:nvCxnSpPr>
          <p:cNvPr id="32" name="直接箭头连接符 31"/>
          <p:cNvCxnSpPr>
            <a:stCxn id="53" idx="1"/>
          </p:cNvCxnSpPr>
          <p:nvPr/>
        </p:nvCxnSpPr>
        <p:spPr>
          <a:xfrm flipH="1">
            <a:off x="2575103" y="1371999"/>
            <a:ext cx="916132" cy="30488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46911" y="1452497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账户信息显示区：姓名、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账号、饭堂、余额、补贴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cxnSp>
        <p:nvCxnSpPr>
          <p:cNvPr id="36" name="直接箭头连接符 35"/>
          <p:cNvCxnSpPr>
            <a:stCxn id="42" idx="3"/>
          </p:cNvCxnSpPr>
          <p:nvPr/>
        </p:nvCxnSpPr>
        <p:spPr>
          <a:xfrm>
            <a:off x="5299102" y="1284607"/>
            <a:ext cx="732385" cy="297033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983422" y="149714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退出账号</a:t>
            </a:r>
          </a:p>
        </p:txBody>
      </p:sp>
      <p:sp>
        <p:nvSpPr>
          <p:cNvPr id="12" name="矩形 11"/>
          <p:cNvSpPr/>
          <p:nvPr/>
        </p:nvSpPr>
        <p:spPr>
          <a:xfrm>
            <a:off x="2970119" y="808924"/>
            <a:ext cx="1042232" cy="21602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934923" y="808924"/>
            <a:ext cx="326940" cy="21602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972162" y="1149592"/>
            <a:ext cx="326940" cy="27003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3491235" y="1108352"/>
            <a:ext cx="1443688" cy="52729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151167" y="1751202"/>
            <a:ext cx="2110696" cy="99363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5544849" y="2141443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菜单功能区：订餐中心、消费记录、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饭堂统计、商品预定、预定记录、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菜品投票、服务评价、意见反馈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cxnSp>
        <p:nvCxnSpPr>
          <p:cNvPr id="56" name="直接箭头连接符 55"/>
          <p:cNvCxnSpPr>
            <a:stCxn id="54" idx="3"/>
            <a:endCxn id="55" idx="1"/>
          </p:cNvCxnSpPr>
          <p:nvPr/>
        </p:nvCxnSpPr>
        <p:spPr>
          <a:xfrm>
            <a:off x="5261863" y="2248018"/>
            <a:ext cx="282986" cy="216591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 flipV="1">
            <a:off x="2647111" y="4011910"/>
            <a:ext cx="979728" cy="43204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4213079" y="4299942"/>
            <a:ext cx="460433" cy="2880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1694294" y="3748937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二维码领餐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cxnSp>
        <p:nvCxnSpPr>
          <p:cNvPr id="61" name="直接箭头连接符 60"/>
          <p:cNvCxnSpPr>
            <a:stCxn id="58" idx="0"/>
          </p:cNvCxnSpPr>
          <p:nvPr/>
        </p:nvCxnSpPr>
        <p:spPr>
          <a:xfrm flipV="1">
            <a:off x="4443296" y="3795887"/>
            <a:ext cx="960060" cy="50405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3626839" y="4299942"/>
            <a:ext cx="460433" cy="2880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5324686" y="3459407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美味箱功能区：资金流水、通知公告、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供应菜谱、充值记录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807351" y="4309757"/>
            <a:ext cx="460433" cy="2880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箭头连接符 65"/>
          <p:cNvCxnSpPr/>
          <p:nvPr/>
        </p:nvCxnSpPr>
        <p:spPr>
          <a:xfrm>
            <a:off x="5265398" y="4443958"/>
            <a:ext cx="350207" cy="71239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5596515" y="4299942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个人中心功能区：个人信息、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密码保护、解绑微信、联系我们、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思源黑体 CN Medium" pitchFamily="34" charset="-122"/>
                <a:ea typeface="思源黑体 CN Medium" pitchFamily="34" charset="-122"/>
              </a:rPr>
              <a:t>客服电话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724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378</TotalTime>
  <Words>1534</Words>
  <Application>Microsoft Office PowerPoint</Application>
  <PresentationFormat>全屏显示(16:9)</PresentationFormat>
  <Paragraphs>200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思源黑体 CN Medium</vt:lpstr>
      <vt:lpstr>宋体</vt:lpstr>
      <vt:lpstr>微软雅黑</vt:lpstr>
      <vt:lpstr>Arial</vt:lpstr>
      <vt:lpstr>Calibri</vt:lpstr>
      <vt:lpstr>Century Schoolbook</vt:lpstr>
      <vt:lpstr>Verdana</vt:lpstr>
      <vt:lpstr>Wingdings</vt:lpstr>
      <vt:lpstr>Wingdings 2</vt:lpstr>
      <vt:lpstr>凸显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</dc:creator>
  <cp:lastModifiedBy>717162562@qq.com</cp:lastModifiedBy>
  <cp:revision>38</cp:revision>
  <dcterms:created xsi:type="dcterms:W3CDTF">2019-10-28T02:48:16Z</dcterms:created>
  <dcterms:modified xsi:type="dcterms:W3CDTF">2019-10-28T10:07:39Z</dcterms:modified>
</cp:coreProperties>
</file>